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Open Sans" panose="020B0604020202020204" charset="0"/>
      <p:regular r:id="rId19"/>
      <p:bold r:id="rId20"/>
      <p:italic r:id="rId21"/>
      <p:boldItalic r:id="rId22"/>
    </p:embeddedFont>
    <p:embeddedFont>
      <p:font typeface="Staatliches" panose="020B0604020202020204" charset="0"/>
      <p:regular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4" roundtripDataSignature="AMtx7mjWVPpqYQYtO6V0PSNYluOA8Vbv8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1" d="100"/>
          <a:sy n="71" d="100"/>
        </p:scale>
        <p:origin x="942" y="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customschemas.google.com/relationships/presentationmetadata" Target="meta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 name="Google Shape;26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 name="Google Shape;27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9" name="Google Shape;16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3"/>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4"/>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4"/>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5"/>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7"/>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7"/>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8"/>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18"/>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9"/>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19"/>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19"/>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19"/>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1"/>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1"/>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21"/>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2"/>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2"/>
          <p:cNvSpPr>
            <a:spLocks noGrp="1"/>
          </p:cNvSpPr>
          <p:nvPr>
            <p:ph type="pic" idx="2"/>
          </p:nvPr>
        </p:nvSpPr>
        <p:spPr>
          <a:xfrm>
            <a:off x="1792288" y="612775"/>
            <a:ext cx="5486400" cy="4114800"/>
          </a:xfrm>
          <a:prstGeom prst="rect">
            <a:avLst/>
          </a:prstGeom>
          <a:noFill/>
          <a:ln>
            <a:noFill/>
          </a:ln>
        </p:spPr>
      </p:sp>
      <p:sp>
        <p:nvSpPr>
          <p:cNvPr id="64" name="Google Shape;64;p22"/>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jpg"/></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jp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EF3"/>
        </a:solidFill>
        <a:effectLst/>
      </p:bgPr>
    </p:bg>
    <p:spTree>
      <p:nvGrpSpPr>
        <p:cNvPr id="1" name="Shape 83"/>
        <p:cNvGrpSpPr/>
        <p:nvPr/>
      </p:nvGrpSpPr>
      <p:grpSpPr>
        <a:xfrm>
          <a:off x="0" y="0"/>
          <a:ext cx="0" cy="0"/>
          <a:chOff x="0" y="0"/>
          <a:chExt cx="0" cy="0"/>
        </a:xfrm>
      </p:grpSpPr>
      <p:sp>
        <p:nvSpPr>
          <p:cNvPr id="84" name="Google Shape;84;p1"/>
          <p:cNvSpPr/>
          <p:nvPr/>
        </p:nvSpPr>
        <p:spPr>
          <a:xfrm rot="5463167">
            <a:off x="-1178936" y="433543"/>
            <a:ext cx="6437068" cy="5243285"/>
          </a:xfrm>
          <a:custGeom>
            <a:avLst/>
            <a:gdLst/>
            <a:ahLst/>
            <a:cxnLst/>
            <a:rect l="l" t="t" r="r" b="b"/>
            <a:pathLst>
              <a:path w="6437068" h="5243285" extrusionOk="0">
                <a:moveTo>
                  <a:pt x="0" y="0"/>
                </a:moveTo>
                <a:lnTo>
                  <a:pt x="6437069" y="0"/>
                </a:lnTo>
                <a:lnTo>
                  <a:pt x="6437069" y="5243284"/>
                </a:lnTo>
                <a:lnTo>
                  <a:pt x="0" y="5243284"/>
                </a:lnTo>
                <a:lnTo>
                  <a:pt x="0" y="0"/>
                </a:lnTo>
                <a:close/>
              </a:path>
            </a:pathLst>
          </a:custGeom>
          <a:blipFill rotWithShape="1">
            <a:blip r:embed="rId3">
              <a:alphaModFix/>
            </a:blip>
            <a:stretch>
              <a:fillRect/>
            </a:stretch>
          </a:blipFill>
          <a:ln>
            <a:noFill/>
          </a:ln>
        </p:spPr>
      </p:sp>
      <p:sp>
        <p:nvSpPr>
          <p:cNvPr id="85" name="Google Shape;85;p1"/>
          <p:cNvSpPr txBox="1"/>
          <p:nvPr/>
        </p:nvSpPr>
        <p:spPr>
          <a:xfrm>
            <a:off x="2940909" y="1079932"/>
            <a:ext cx="13073448" cy="3950505"/>
          </a:xfrm>
          <a:prstGeom prst="rect">
            <a:avLst/>
          </a:prstGeom>
          <a:noFill/>
          <a:ln>
            <a:noFill/>
          </a:ln>
        </p:spPr>
        <p:txBody>
          <a:bodyPr spcFirstLastPara="1" wrap="square" lIns="0" tIns="0" rIns="0" bIns="0" anchor="t" anchorCtr="0">
            <a:spAutoFit/>
          </a:bodyPr>
          <a:lstStyle/>
          <a:p>
            <a:pPr marL="0" marR="0" lvl="0" indent="0" algn="ctr" rtl="0">
              <a:lnSpc>
                <a:spcPct val="118995"/>
              </a:lnSpc>
              <a:spcBef>
                <a:spcPts val="0"/>
              </a:spcBef>
              <a:spcAft>
                <a:spcPts val="0"/>
              </a:spcAft>
              <a:buNone/>
            </a:pPr>
            <a:r>
              <a:rPr lang="en-US" sz="7191" b="0" i="0" u="none" strike="noStrike" cap="none" dirty="0">
                <a:solidFill>
                  <a:srgbClr val="000000"/>
                </a:solidFill>
                <a:latin typeface="Staatliches"/>
                <a:ea typeface="Staatliches"/>
                <a:cs typeface="Staatliches"/>
                <a:sym typeface="Staatliches"/>
              </a:rPr>
              <a:t>marketplace DIGITAL PARA LA PROMOCIÓN Y COMERCIALIZACIÓN GANADERA</a:t>
            </a:r>
            <a:endParaRPr dirty="0"/>
          </a:p>
        </p:txBody>
      </p:sp>
      <p:sp>
        <p:nvSpPr>
          <p:cNvPr id="86" name="Google Shape;86;p1"/>
          <p:cNvSpPr/>
          <p:nvPr/>
        </p:nvSpPr>
        <p:spPr>
          <a:xfrm rot="-5399999">
            <a:off x="12970442" y="4690283"/>
            <a:ext cx="6437068" cy="5243285"/>
          </a:xfrm>
          <a:custGeom>
            <a:avLst/>
            <a:gdLst/>
            <a:ahLst/>
            <a:cxnLst/>
            <a:rect l="l" t="t" r="r" b="b"/>
            <a:pathLst>
              <a:path w="6437068" h="5243285" extrusionOk="0">
                <a:moveTo>
                  <a:pt x="0" y="0"/>
                </a:moveTo>
                <a:lnTo>
                  <a:pt x="6437069" y="0"/>
                </a:lnTo>
                <a:lnTo>
                  <a:pt x="6437069" y="5243284"/>
                </a:lnTo>
                <a:lnTo>
                  <a:pt x="0" y="5243284"/>
                </a:lnTo>
                <a:lnTo>
                  <a:pt x="0" y="0"/>
                </a:lnTo>
                <a:close/>
              </a:path>
            </a:pathLst>
          </a:custGeom>
          <a:blipFill rotWithShape="1">
            <a:blip r:embed="rId4">
              <a:alphaModFix/>
            </a:blip>
            <a:stretch>
              <a:fillRect/>
            </a:stretch>
          </a:blipFill>
          <a:ln>
            <a:noFill/>
          </a:ln>
        </p:spPr>
      </p:sp>
      <p:sp>
        <p:nvSpPr>
          <p:cNvPr id="87" name="Google Shape;87;p1"/>
          <p:cNvSpPr/>
          <p:nvPr/>
        </p:nvSpPr>
        <p:spPr>
          <a:xfrm>
            <a:off x="15587088" y="0"/>
            <a:ext cx="2700912" cy="2547854"/>
          </a:xfrm>
          <a:custGeom>
            <a:avLst/>
            <a:gdLst/>
            <a:ahLst/>
            <a:cxnLst/>
            <a:rect l="l" t="t" r="r" b="b"/>
            <a:pathLst>
              <a:path w="2700912" h="2547854" extrusionOk="0">
                <a:moveTo>
                  <a:pt x="0" y="0"/>
                </a:moveTo>
                <a:lnTo>
                  <a:pt x="2700912" y="0"/>
                </a:lnTo>
                <a:lnTo>
                  <a:pt x="2700912" y="2547854"/>
                </a:lnTo>
                <a:lnTo>
                  <a:pt x="0" y="2547854"/>
                </a:lnTo>
                <a:lnTo>
                  <a:pt x="0" y="0"/>
                </a:lnTo>
                <a:close/>
              </a:path>
            </a:pathLst>
          </a:custGeom>
          <a:blipFill rotWithShape="1">
            <a:blip r:embed="rId5">
              <a:alphaModFix amt="65999"/>
            </a:blip>
            <a:stretch>
              <a:fillRect l="-80001" t="-83627" r="-360948" b="-90202"/>
            </a:stretch>
          </a:blipFill>
          <a:ln>
            <a:noFill/>
          </a:ln>
        </p:spPr>
      </p:sp>
      <p:sp>
        <p:nvSpPr>
          <p:cNvPr id="88" name="Google Shape;88;p1"/>
          <p:cNvSpPr txBox="1"/>
          <p:nvPr/>
        </p:nvSpPr>
        <p:spPr>
          <a:xfrm>
            <a:off x="7287572" y="6424938"/>
            <a:ext cx="3712800" cy="215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endParaRPr/>
          </a:p>
        </p:txBody>
      </p:sp>
      <p:pic>
        <p:nvPicPr>
          <p:cNvPr id="89" name="Google Shape;89;p1"/>
          <p:cNvPicPr preferRelativeResize="0"/>
          <p:nvPr/>
        </p:nvPicPr>
        <p:blipFill>
          <a:blip r:embed="rId6">
            <a:alphaModFix/>
          </a:blip>
          <a:stretch>
            <a:fillRect/>
          </a:stretch>
        </p:blipFill>
        <p:spPr>
          <a:xfrm>
            <a:off x="6686190" y="5226534"/>
            <a:ext cx="5162026" cy="468506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10"/>
          <p:cNvSpPr/>
          <p:nvPr/>
        </p:nvSpPr>
        <p:spPr>
          <a:xfrm>
            <a:off x="0" y="0"/>
            <a:ext cx="18288000" cy="10901899"/>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2144" t="-21204" b="-13061"/>
            </a:stretch>
          </a:blipFill>
          <a:ln>
            <a:noFill/>
          </a:ln>
        </p:spPr>
      </p:sp>
      <p:sp>
        <p:nvSpPr>
          <p:cNvPr id="259" name="Google Shape;259;p10"/>
          <p:cNvSpPr txBox="1"/>
          <p:nvPr/>
        </p:nvSpPr>
        <p:spPr>
          <a:xfrm>
            <a:off x="3795568" y="1065473"/>
            <a:ext cx="10696863" cy="819741"/>
          </a:xfrm>
          <a:prstGeom prst="rect">
            <a:avLst/>
          </a:prstGeom>
          <a:noFill/>
          <a:ln>
            <a:noFill/>
          </a:ln>
        </p:spPr>
        <p:txBody>
          <a:bodyPr spcFirstLastPara="1" wrap="square" lIns="0" tIns="0" rIns="0" bIns="0" anchor="t" anchorCtr="0">
            <a:spAutoFit/>
          </a:bodyPr>
          <a:lstStyle/>
          <a:p>
            <a:pPr marL="0" marR="0" lvl="0" indent="0" algn="ctr" rtl="0">
              <a:lnSpc>
                <a:spcPct val="140012"/>
              </a:lnSpc>
              <a:spcBef>
                <a:spcPts val="0"/>
              </a:spcBef>
              <a:spcAft>
                <a:spcPts val="0"/>
              </a:spcAft>
              <a:buNone/>
            </a:pPr>
            <a:r>
              <a:rPr lang="en-US" sz="4851" b="0" i="0" u="none" strike="noStrike" cap="none">
                <a:solidFill>
                  <a:srgbClr val="000000"/>
                </a:solidFill>
                <a:latin typeface="Staatliches"/>
                <a:ea typeface="Staatliches"/>
                <a:cs typeface="Staatliches"/>
                <a:sym typeface="Staatliches"/>
              </a:rPr>
              <a:t>PRODUCTOS O RESULTADOS DEL PROYECTO</a:t>
            </a:r>
            <a:endParaRPr/>
          </a:p>
        </p:txBody>
      </p:sp>
      <p:sp>
        <p:nvSpPr>
          <p:cNvPr id="260" name="Google Shape;260;p10"/>
          <p:cNvSpPr/>
          <p:nvPr/>
        </p:nvSpPr>
        <p:spPr>
          <a:xfrm rot="10800000" flipH="1">
            <a:off x="-721887" y="-1073391"/>
            <a:ext cx="5462160" cy="4449177"/>
          </a:xfrm>
          <a:custGeom>
            <a:avLst/>
            <a:gdLst/>
            <a:ahLst/>
            <a:cxnLst/>
            <a:rect l="l" t="t" r="r" b="b"/>
            <a:pathLst>
              <a:path w="5462160" h="4449177" extrusionOk="0">
                <a:moveTo>
                  <a:pt x="5462160" y="0"/>
                </a:moveTo>
                <a:lnTo>
                  <a:pt x="0" y="0"/>
                </a:lnTo>
                <a:lnTo>
                  <a:pt x="0" y="4449178"/>
                </a:lnTo>
                <a:lnTo>
                  <a:pt x="5462160" y="4449178"/>
                </a:lnTo>
                <a:lnTo>
                  <a:pt x="5462160" y="0"/>
                </a:lnTo>
                <a:close/>
              </a:path>
            </a:pathLst>
          </a:custGeom>
          <a:blipFill rotWithShape="1">
            <a:blip r:embed="rId4">
              <a:alphaModFix amt="51000"/>
            </a:blip>
            <a:stretch>
              <a:fillRect/>
            </a:stretch>
          </a:blipFill>
          <a:ln>
            <a:noFill/>
          </a:ln>
        </p:spPr>
      </p:sp>
      <p:sp>
        <p:nvSpPr>
          <p:cNvPr id="261" name="Google Shape;261;p10"/>
          <p:cNvSpPr/>
          <p:nvPr/>
        </p:nvSpPr>
        <p:spPr>
          <a:xfrm rot="-5400000">
            <a:off x="14865372" y="5946230"/>
            <a:ext cx="5462160" cy="4449177"/>
          </a:xfrm>
          <a:custGeom>
            <a:avLst/>
            <a:gdLst/>
            <a:ahLst/>
            <a:cxnLst/>
            <a:rect l="l" t="t" r="r" b="b"/>
            <a:pathLst>
              <a:path w="5462160" h="4449177" extrusionOk="0">
                <a:moveTo>
                  <a:pt x="0" y="0"/>
                </a:moveTo>
                <a:lnTo>
                  <a:pt x="5462160" y="0"/>
                </a:lnTo>
                <a:lnTo>
                  <a:pt x="5462160" y="4449177"/>
                </a:lnTo>
                <a:lnTo>
                  <a:pt x="0" y="4449177"/>
                </a:lnTo>
                <a:lnTo>
                  <a:pt x="0" y="0"/>
                </a:lnTo>
                <a:close/>
              </a:path>
            </a:pathLst>
          </a:custGeom>
          <a:blipFill rotWithShape="1">
            <a:blip r:embed="rId5">
              <a:alphaModFix amt="51000"/>
            </a:blip>
            <a:stretch>
              <a:fillRect/>
            </a:stretch>
          </a:blipFill>
          <a:ln>
            <a:noFill/>
          </a:ln>
        </p:spPr>
      </p:sp>
      <p:sp>
        <p:nvSpPr>
          <p:cNvPr id="262" name="Google Shape;262;p10"/>
          <p:cNvSpPr txBox="1"/>
          <p:nvPr/>
        </p:nvSpPr>
        <p:spPr>
          <a:xfrm>
            <a:off x="1290257" y="2274627"/>
            <a:ext cx="15707487" cy="9371796"/>
          </a:xfrm>
          <a:prstGeom prst="rect">
            <a:avLst/>
          </a:prstGeom>
          <a:noFill/>
          <a:ln>
            <a:noFill/>
          </a:ln>
        </p:spPr>
        <p:txBody>
          <a:bodyPr spcFirstLastPara="1" wrap="square" lIns="0" tIns="0" rIns="0" bIns="0" anchor="t" anchorCtr="0">
            <a:spAutoFit/>
          </a:bodyPr>
          <a:lstStyle/>
          <a:p>
            <a:pPr marL="626112" marR="0" lvl="1" indent="-313056" algn="l" rtl="0">
              <a:lnSpc>
                <a:spcPct val="140000"/>
              </a:lnSpc>
              <a:spcBef>
                <a:spcPts val="0"/>
              </a:spcBef>
              <a:spcAft>
                <a:spcPts val="0"/>
              </a:spcAft>
              <a:buClr>
                <a:srgbClr val="000000"/>
              </a:buClr>
              <a:buSzPts val="2900"/>
              <a:buFont typeface="Arial"/>
              <a:buChar char="•"/>
            </a:pPr>
            <a:r>
              <a:rPr lang="en-US" sz="2900" b="0" i="0" u="none" strike="noStrike" cap="none" dirty="0">
                <a:solidFill>
                  <a:srgbClr val="000000"/>
                </a:solidFill>
                <a:latin typeface="Arial"/>
                <a:ea typeface="Arial"/>
                <a:cs typeface="Arial"/>
                <a:sym typeface="Arial"/>
              </a:rPr>
              <a:t>Plataforma digital </a:t>
            </a:r>
            <a:r>
              <a:rPr lang="en-US" sz="2900" b="0" i="0" u="none" strike="noStrike" cap="none" dirty="0" err="1">
                <a:solidFill>
                  <a:srgbClr val="000000"/>
                </a:solidFill>
                <a:latin typeface="Arial"/>
                <a:ea typeface="Arial"/>
                <a:cs typeface="Arial"/>
                <a:sym typeface="Arial"/>
              </a:rPr>
              <a:t>interactiva</a:t>
            </a:r>
            <a:r>
              <a:rPr lang="en-US" sz="2900" b="0" i="0" u="none" strike="noStrike" cap="none" dirty="0">
                <a:solidFill>
                  <a:srgbClr val="000000"/>
                </a:solidFill>
                <a:latin typeface="Arial"/>
                <a:ea typeface="Arial"/>
                <a:cs typeface="Arial"/>
                <a:sym typeface="Arial"/>
              </a:rPr>
              <a:t> y </a:t>
            </a:r>
            <a:r>
              <a:rPr lang="en-US" sz="2900" b="0" i="0" u="none" strike="noStrike" cap="none" dirty="0" err="1">
                <a:solidFill>
                  <a:srgbClr val="000000"/>
                </a:solidFill>
                <a:latin typeface="Arial"/>
                <a:ea typeface="Arial"/>
                <a:cs typeface="Arial"/>
                <a:sym typeface="Arial"/>
              </a:rPr>
              <a:t>accesible</a:t>
            </a:r>
            <a:r>
              <a:rPr lang="en-US" sz="2900" b="0" i="0" u="none" strike="noStrike" cap="none" dirty="0">
                <a:solidFill>
                  <a:srgbClr val="000000"/>
                </a:solidFill>
                <a:latin typeface="Arial"/>
                <a:ea typeface="Arial"/>
                <a:cs typeface="Arial"/>
                <a:sym typeface="Arial"/>
              </a:rPr>
              <a:t> para la </a:t>
            </a:r>
            <a:r>
              <a:rPr lang="en-US" sz="2900" b="0" i="0" u="none" strike="noStrike" cap="none" dirty="0" err="1">
                <a:solidFill>
                  <a:srgbClr val="000000"/>
                </a:solidFill>
                <a:latin typeface="Arial"/>
                <a:ea typeface="Arial"/>
                <a:cs typeface="Arial"/>
                <a:sym typeface="Arial"/>
              </a:rPr>
              <a:t>promoción</a:t>
            </a:r>
            <a:r>
              <a:rPr lang="en-US" sz="2900" b="0" i="0" u="none" strike="noStrike" cap="none" dirty="0">
                <a:solidFill>
                  <a:srgbClr val="000000"/>
                </a:solidFill>
                <a:latin typeface="Arial"/>
                <a:ea typeface="Arial"/>
                <a:cs typeface="Arial"/>
                <a:sym typeface="Arial"/>
              </a:rPr>
              <a:t> </a:t>
            </a:r>
            <a:r>
              <a:rPr lang="en-US" sz="2900" b="0" i="0" u="none" strike="noStrike" cap="none" dirty="0" err="1">
                <a:solidFill>
                  <a:srgbClr val="000000"/>
                </a:solidFill>
                <a:latin typeface="Arial"/>
                <a:ea typeface="Arial"/>
                <a:cs typeface="Arial"/>
                <a:sym typeface="Arial"/>
              </a:rPr>
              <a:t>eficiente</a:t>
            </a:r>
            <a:r>
              <a:rPr lang="en-US" sz="2900" b="0" i="0" u="none" strike="noStrike" cap="none" dirty="0">
                <a:solidFill>
                  <a:srgbClr val="000000"/>
                </a:solidFill>
                <a:latin typeface="Arial"/>
                <a:ea typeface="Arial"/>
                <a:cs typeface="Arial"/>
                <a:sym typeface="Arial"/>
              </a:rPr>
              <a:t> de </a:t>
            </a:r>
            <a:r>
              <a:rPr lang="en-US" sz="2900" b="0" i="0" u="none" strike="noStrike" cap="none" dirty="0" err="1">
                <a:solidFill>
                  <a:srgbClr val="000000"/>
                </a:solidFill>
                <a:latin typeface="Arial"/>
                <a:ea typeface="Arial"/>
                <a:cs typeface="Arial"/>
                <a:sym typeface="Arial"/>
              </a:rPr>
              <a:t>productos</a:t>
            </a:r>
            <a:r>
              <a:rPr lang="en-US" sz="2900" b="0" i="0" u="none" strike="noStrike" cap="none" dirty="0">
                <a:solidFill>
                  <a:srgbClr val="000000"/>
                </a:solidFill>
                <a:latin typeface="Arial"/>
                <a:ea typeface="Arial"/>
                <a:cs typeface="Arial"/>
                <a:sym typeface="Arial"/>
              </a:rPr>
              <a:t> del sector </a:t>
            </a:r>
            <a:r>
              <a:rPr lang="en-US" sz="2900" b="0" i="0" u="none" strike="noStrike" cap="none" dirty="0" err="1">
                <a:solidFill>
                  <a:srgbClr val="000000"/>
                </a:solidFill>
                <a:latin typeface="Arial"/>
                <a:ea typeface="Arial"/>
                <a:cs typeface="Arial"/>
                <a:sym typeface="Arial"/>
              </a:rPr>
              <a:t>ganadero</a:t>
            </a:r>
            <a:r>
              <a:rPr lang="en-US" sz="2900" b="0" i="0" u="none" strike="noStrike" cap="none" dirty="0">
                <a:solidFill>
                  <a:srgbClr val="000000"/>
                </a:solidFill>
                <a:latin typeface="Arial"/>
                <a:ea typeface="Arial"/>
                <a:cs typeface="Arial"/>
                <a:sym typeface="Arial"/>
              </a:rPr>
              <a:t>.</a:t>
            </a:r>
            <a:endParaRPr dirty="0"/>
          </a:p>
          <a:p>
            <a:pPr marL="0" marR="0" lvl="0" indent="0" algn="l" rtl="0">
              <a:lnSpc>
                <a:spcPct val="140000"/>
              </a:lnSpc>
              <a:spcBef>
                <a:spcPts val="0"/>
              </a:spcBef>
              <a:spcAft>
                <a:spcPts val="0"/>
              </a:spcAft>
              <a:buNone/>
            </a:pPr>
            <a:endParaRPr sz="2900" b="0" i="0" u="none" strike="noStrike" cap="none" dirty="0">
              <a:solidFill>
                <a:srgbClr val="000000"/>
              </a:solidFill>
              <a:latin typeface="Arial"/>
              <a:ea typeface="Arial"/>
              <a:cs typeface="Arial"/>
              <a:sym typeface="Arial"/>
            </a:endParaRPr>
          </a:p>
          <a:p>
            <a:pPr marL="626112" marR="0" lvl="1" indent="-313056" algn="l" rtl="0">
              <a:lnSpc>
                <a:spcPct val="140000"/>
              </a:lnSpc>
              <a:spcBef>
                <a:spcPts val="0"/>
              </a:spcBef>
              <a:spcAft>
                <a:spcPts val="0"/>
              </a:spcAft>
              <a:buClr>
                <a:srgbClr val="000000"/>
              </a:buClr>
              <a:buSzPts val="2900"/>
              <a:buFont typeface="Arial"/>
              <a:buChar char="•"/>
            </a:pPr>
            <a:r>
              <a:rPr lang="en-US" sz="2900" b="0" i="0" u="none" strike="noStrike" cap="none" dirty="0" err="1">
                <a:solidFill>
                  <a:srgbClr val="000000"/>
                </a:solidFill>
                <a:latin typeface="Arial"/>
                <a:ea typeface="Arial"/>
                <a:cs typeface="Arial"/>
                <a:sym typeface="Arial"/>
              </a:rPr>
              <a:t>Implementación</a:t>
            </a:r>
            <a:r>
              <a:rPr lang="en-US" sz="2900" b="0" i="0" u="none" strike="noStrike" cap="none" dirty="0">
                <a:solidFill>
                  <a:srgbClr val="000000"/>
                </a:solidFill>
                <a:latin typeface="Arial"/>
                <a:ea typeface="Arial"/>
                <a:cs typeface="Arial"/>
                <a:sym typeface="Arial"/>
              </a:rPr>
              <a:t> de </a:t>
            </a:r>
            <a:r>
              <a:rPr lang="en-US" sz="2900" b="0" i="0" u="none" strike="noStrike" cap="none" dirty="0" err="1">
                <a:solidFill>
                  <a:srgbClr val="000000"/>
                </a:solidFill>
                <a:latin typeface="Arial"/>
                <a:ea typeface="Arial"/>
                <a:cs typeface="Arial"/>
                <a:sym typeface="Arial"/>
              </a:rPr>
              <a:t>canales</a:t>
            </a:r>
            <a:r>
              <a:rPr lang="en-US" sz="2900" b="0" i="0" u="none" strike="noStrike" cap="none" dirty="0">
                <a:solidFill>
                  <a:srgbClr val="000000"/>
                </a:solidFill>
                <a:latin typeface="Arial"/>
                <a:ea typeface="Arial"/>
                <a:cs typeface="Arial"/>
                <a:sym typeface="Arial"/>
              </a:rPr>
              <a:t> de </a:t>
            </a:r>
            <a:r>
              <a:rPr lang="en-US" sz="2900" b="0" i="0" u="none" strike="noStrike" cap="none" dirty="0" err="1">
                <a:solidFill>
                  <a:srgbClr val="000000"/>
                </a:solidFill>
                <a:latin typeface="Arial"/>
                <a:ea typeface="Arial"/>
                <a:cs typeface="Arial"/>
                <a:sym typeface="Arial"/>
              </a:rPr>
              <a:t>contacto</a:t>
            </a:r>
            <a:r>
              <a:rPr lang="en-US" sz="2900" b="0" i="0" u="none" strike="noStrike" cap="none" dirty="0">
                <a:solidFill>
                  <a:srgbClr val="000000"/>
                </a:solidFill>
                <a:latin typeface="Arial"/>
                <a:ea typeface="Arial"/>
                <a:cs typeface="Arial"/>
                <a:sym typeface="Arial"/>
              </a:rPr>
              <a:t> </a:t>
            </a:r>
            <a:r>
              <a:rPr lang="en-US" sz="2900" b="0" i="0" u="none" strike="noStrike" cap="none" dirty="0" err="1">
                <a:solidFill>
                  <a:srgbClr val="000000"/>
                </a:solidFill>
                <a:latin typeface="Arial"/>
                <a:ea typeface="Arial"/>
                <a:cs typeface="Arial"/>
                <a:sym typeface="Arial"/>
              </a:rPr>
              <a:t>directo</a:t>
            </a:r>
            <a:r>
              <a:rPr lang="en-US" sz="2900" b="0" i="0" u="none" strike="noStrike" cap="none" dirty="0">
                <a:solidFill>
                  <a:srgbClr val="000000"/>
                </a:solidFill>
                <a:latin typeface="Arial"/>
                <a:ea typeface="Arial"/>
                <a:cs typeface="Arial"/>
                <a:sym typeface="Arial"/>
              </a:rPr>
              <a:t> para </a:t>
            </a:r>
            <a:r>
              <a:rPr lang="en-US" sz="2900" b="0" i="0" u="none" strike="noStrike" cap="none" dirty="0" err="1">
                <a:solidFill>
                  <a:srgbClr val="000000"/>
                </a:solidFill>
                <a:latin typeface="Arial"/>
                <a:ea typeface="Arial"/>
                <a:cs typeface="Arial"/>
                <a:sym typeface="Arial"/>
              </a:rPr>
              <a:t>agilizar</a:t>
            </a:r>
            <a:r>
              <a:rPr lang="en-US" sz="2900" b="0" i="0" u="none" strike="noStrike" cap="none" dirty="0">
                <a:solidFill>
                  <a:srgbClr val="000000"/>
                </a:solidFill>
                <a:latin typeface="Arial"/>
                <a:ea typeface="Arial"/>
                <a:cs typeface="Arial"/>
                <a:sym typeface="Arial"/>
              </a:rPr>
              <a:t> la comunicación entre </a:t>
            </a:r>
            <a:r>
              <a:rPr lang="en-US" sz="2900" b="0" i="0" u="none" strike="noStrike" cap="none" dirty="0" err="1">
                <a:solidFill>
                  <a:srgbClr val="000000"/>
                </a:solidFill>
                <a:latin typeface="Arial"/>
                <a:ea typeface="Arial"/>
                <a:cs typeface="Arial"/>
                <a:sym typeface="Arial"/>
              </a:rPr>
              <a:t>compradores</a:t>
            </a:r>
            <a:r>
              <a:rPr lang="en-US" sz="2900" b="0" i="0" u="none" strike="noStrike" cap="none" dirty="0">
                <a:solidFill>
                  <a:srgbClr val="000000"/>
                </a:solidFill>
                <a:latin typeface="Arial"/>
                <a:ea typeface="Arial"/>
                <a:cs typeface="Arial"/>
                <a:sym typeface="Arial"/>
              </a:rPr>
              <a:t> y </a:t>
            </a:r>
            <a:r>
              <a:rPr lang="en-US" sz="2900" b="0" i="0" u="none" strike="noStrike" cap="none" dirty="0" err="1">
                <a:solidFill>
                  <a:srgbClr val="000000"/>
                </a:solidFill>
                <a:latin typeface="Arial"/>
                <a:ea typeface="Arial"/>
                <a:cs typeface="Arial"/>
                <a:sym typeface="Arial"/>
              </a:rPr>
              <a:t>productores</a:t>
            </a:r>
            <a:r>
              <a:rPr lang="en-US" sz="2900" b="0" i="0" u="none" strike="noStrike" cap="none" dirty="0">
                <a:solidFill>
                  <a:srgbClr val="000000"/>
                </a:solidFill>
                <a:latin typeface="Arial"/>
                <a:ea typeface="Arial"/>
                <a:cs typeface="Arial"/>
                <a:sym typeface="Arial"/>
              </a:rPr>
              <a:t>.</a:t>
            </a:r>
            <a:endParaRPr dirty="0"/>
          </a:p>
          <a:p>
            <a:pPr marL="0" marR="0" lvl="0" indent="0" algn="l" rtl="0">
              <a:lnSpc>
                <a:spcPct val="140000"/>
              </a:lnSpc>
              <a:spcBef>
                <a:spcPts val="0"/>
              </a:spcBef>
              <a:spcAft>
                <a:spcPts val="0"/>
              </a:spcAft>
              <a:buNone/>
            </a:pPr>
            <a:endParaRPr sz="2900" b="0" i="0" u="none" strike="noStrike" cap="none" dirty="0">
              <a:solidFill>
                <a:srgbClr val="000000"/>
              </a:solidFill>
              <a:latin typeface="Arial"/>
              <a:ea typeface="Arial"/>
              <a:cs typeface="Arial"/>
              <a:sym typeface="Arial"/>
            </a:endParaRPr>
          </a:p>
          <a:p>
            <a:pPr marL="626112" marR="0" lvl="1" indent="-313056" algn="l" rtl="0">
              <a:lnSpc>
                <a:spcPct val="140000"/>
              </a:lnSpc>
              <a:spcBef>
                <a:spcPts val="0"/>
              </a:spcBef>
              <a:spcAft>
                <a:spcPts val="0"/>
              </a:spcAft>
              <a:buClr>
                <a:srgbClr val="000000"/>
              </a:buClr>
              <a:buSzPts val="2900"/>
              <a:buFont typeface="Arial"/>
              <a:buChar char="•"/>
            </a:pPr>
            <a:r>
              <a:rPr lang="en-US" sz="2900" b="0" i="0" u="none" strike="noStrike" cap="none" dirty="0">
                <a:solidFill>
                  <a:srgbClr val="000000"/>
                </a:solidFill>
                <a:latin typeface="Arial"/>
                <a:ea typeface="Arial"/>
                <a:cs typeface="Arial"/>
                <a:sym typeface="Arial"/>
              </a:rPr>
              <a:t>Sistema de </a:t>
            </a:r>
            <a:r>
              <a:rPr lang="en-US" sz="2900" b="0" i="0" u="none" strike="noStrike" cap="none" dirty="0" err="1">
                <a:solidFill>
                  <a:srgbClr val="000000"/>
                </a:solidFill>
                <a:latin typeface="Arial"/>
                <a:ea typeface="Arial"/>
                <a:cs typeface="Arial"/>
                <a:sym typeface="Arial"/>
              </a:rPr>
              <a:t>registro</a:t>
            </a:r>
            <a:r>
              <a:rPr lang="en-US" sz="2900" b="0" i="0" u="none" strike="noStrike" cap="none" dirty="0">
                <a:solidFill>
                  <a:srgbClr val="000000"/>
                </a:solidFill>
                <a:latin typeface="Arial"/>
                <a:ea typeface="Arial"/>
                <a:cs typeface="Arial"/>
                <a:sym typeface="Arial"/>
              </a:rPr>
              <a:t> e </a:t>
            </a:r>
            <a:r>
              <a:rPr lang="en-US" sz="2900" b="0" i="0" u="none" strike="noStrike" cap="none" dirty="0" err="1">
                <a:solidFill>
                  <a:srgbClr val="000000"/>
                </a:solidFill>
                <a:latin typeface="Arial"/>
                <a:ea typeface="Arial"/>
                <a:cs typeface="Arial"/>
                <a:sym typeface="Arial"/>
              </a:rPr>
              <a:t>inicio</a:t>
            </a:r>
            <a:r>
              <a:rPr lang="en-US" sz="2900" b="0" i="0" u="none" strike="noStrike" cap="none" dirty="0">
                <a:solidFill>
                  <a:srgbClr val="000000"/>
                </a:solidFill>
                <a:latin typeface="Arial"/>
                <a:ea typeface="Arial"/>
                <a:cs typeface="Arial"/>
                <a:sym typeface="Arial"/>
              </a:rPr>
              <a:t> de </a:t>
            </a:r>
            <a:r>
              <a:rPr lang="en-US" sz="2900" b="0" i="0" u="none" strike="noStrike" cap="none" dirty="0" err="1">
                <a:solidFill>
                  <a:srgbClr val="000000"/>
                </a:solidFill>
                <a:latin typeface="Arial"/>
                <a:ea typeface="Arial"/>
                <a:cs typeface="Arial"/>
                <a:sym typeface="Arial"/>
              </a:rPr>
              <a:t>sesión</a:t>
            </a:r>
            <a:r>
              <a:rPr lang="en-US" sz="2900" b="0" i="0" u="none" strike="noStrike" cap="none" dirty="0">
                <a:solidFill>
                  <a:srgbClr val="000000"/>
                </a:solidFill>
                <a:latin typeface="Arial"/>
                <a:ea typeface="Arial"/>
                <a:cs typeface="Arial"/>
                <a:sym typeface="Arial"/>
              </a:rPr>
              <a:t> para </a:t>
            </a:r>
            <a:r>
              <a:rPr lang="en-US" sz="2900" b="0" i="0" u="none" strike="noStrike" cap="none" dirty="0" err="1">
                <a:solidFill>
                  <a:srgbClr val="000000"/>
                </a:solidFill>
                <a:latin typeface="Arial"/>
                <a:ea typeface="Arial"/>
                <a:cs typeface="Arial"/>
                <a:sym typeface="Arial"/>
              </a:rPr>
              <a:t>usuarios</a:t>
            </a:r>
            <a:r>
              <a:rPr lang="en-US" sz="2900" b="0" i="0" u="none" strike="noStrike" cap="none" dirty="0">
                <a:solidFill>
                  <a:srgbClr val="000000"/>
                </a:solidFill>
                <a:latin typeface="Arial"/>
                <a:ea typeface="Arial"/>
                <a:cs typeface="Arial"/>
                <a:sym typeface="Arial"/>
              </a:rPr>
              <a:t> con </a:t>
            </a:r>
            <a:r>
              <a:rPr lang="en-US" sz="2900" b="0" i="0" u="none" strike="noStrike" cap="none" dirty="0" err="1">
                <a:solidFill>
                  <a:srgbClr val="000000"/>
                </a:solidFill>
                <a:latin typeface="Arial"/>
                <a:ea typeface="Arial"/>
                <a:cs typeface="Arial"/>
                <a:sym typeface="Arial"/>
              </a:rPr>
              <a:t>diferentes</a:t>
            </a:r>
            <a:r>
              <a:rPr lang="en-US" sz="2900" b="0" i="0" u="none" strike="noStrike" cap="none" dirty="0">
                <a:solidFill>
                  <a:srgbClr val="000000"/>
                </a:solidFill>
                <a:latin typeface="Arial"/>
                <a:ea typeface="Arial"/>
                <a:cs typeface="Arial"/>
                <a:sym typeface="Arial"/>
              </a:rPr>
              <a:t> </a:t>
            </a:r>
            <a:r>
              <a:rPr lang="en-US" sz="2900" b="0" i="0" u="none" strike="noStrike" cap="none" dirty="0" err="1">
                <a:solidFill>
                  <a:srgbClr val="000000"/>
                </a:solidFill>
                <a:latin typeface="Arial"/>
                <a:ea typeface="Arial"/>
                <a:cs typeface="Arial"/>
                <a:sym typeface="Arial"/>
              </a:rPr>
              <a:t>niveles</a:t>
            </a:r>
            <a:r>
              <a:rPr lang="en-US" sz="2900" b="0" i="0" u="none" strike="noStrike" cap="none" dirty="0">
                <a:solidFill>
                  <a:srgbClr val="000000"/>
                </a:solidFill>
                <a:latin typeface="Arial"/>
                <a:ea typeface="Arial"/>
                <a:cs typeface="Arial"/>
                <a:sym typeface="Arial"/>
              </a:rPr>
              <a:t> de </a:t>
            </a:r>
            <a:r>
              <a:rPr lang="en-US" sz="2900" b="0" i="0" u="none" strike="noStrike" cap="none" dirty="0" err="1">
                <a:solidFill>
                  <a:srgbClr val="000000"/>
                </a:solidFill>
                <a:latin typeface="Arial"/>
                <a:ea typeface="Arial"/>
                <a:cs typeface="Arial"/>
                <a:sym typeface="Arial"/>
              </a:rPr>
              <a:t>acceso</a:t>
            </a:r>
            <a:r>
              <a:rPr lang="en-US" sz="2900" b="0" i="0" u="none" strike="noStrike" cap="none" dirty="0">
                <a:solidFill>
                  <a:srgbClr val="000000"/>
                </a:solidFill>
                <a:latin typeface="Arial"/>
                <a:ea typeface="Arial"/>
                <a:cs typeface="Arial"/>
                <a:sym typeface="Arial"/>
              </a:rPr>
              <a:t> </a:t>
            </a:r>
            <a:r>
              <a:rPr lang="en-US" sz="2900" b="0" i="0" u="none" strike="noStrike" cap="none" dirty="0" err="1">
                <a:solidFill>
                  <a:srgbClr val="000000"/>
                </a:solidFill>
                <a:latin typeface="Arial"/>
                <a:ea typeface="Arial"/>
                <a:cs typeface="Arial"/>
                <a:sym typeface="Arial"/>
              </a:rPr>
              <a:t>según</a:t>
            </a:r>
            <a:r>
              <a:rPr lang="en-US" sz="2900" b="0" i="0" u="none" strike="noStrike" cap="none" dirty="0">
                <a:solidFill>
                  <a:srgbClr val="000000"/>
                </a:solidFill>
                <a:latin typeface="Arial"/>
                <a:ea typeface="Arial"/>
                <a:cs typeface="Arial"/>
                <a:sym typeface="Arial"/>
              </a:rPr>
              <a:t> sus </a:t>
            </a:r>
            <a:r>
              <a:rPr lang="en-US" sz="2900" b="0" i="0" u="none" strike="noStrike" cap="none" dirty="0" err="1">
                <a:solidFill>
                  <a:srgbClr val="000000"/>
                </a:solidFill>
                <a:latin typeface="Arial"/>
                <a:ea typeface="Arial"/>
                <a:cs typeface="Arial"/>
                <a:sym typeface="Arial"/>
              </a:rPr>
              <a:t>necesidades</a:t>
            </a:r>
            <a:r>
              <a:rPr lang="en-US" sz="2900" b="0" i="0" u="none" strike="noStrike" cap="none" dirty="0">
                <a:solidFill>
                  <a:srgbClr val="000000"/>
                </a:solidFill>
                <a:latin typeface="Arial"/>
                <a:ea typeface="Arial"/>
                <a:cs typeface="Arial"/>
                <a:sym typeface="Arial"/>
              </a:rPr>
              <a:t>.</a:t>
            </a:r>
            <a:endParaRPr dirty="0"/>
          </a:p>
          <a:p>
            <a:pPr marL="0" marR="0" lvl="0" indent="0" algn="l" rtl="0">
              <a:lnSpc>
                <a:spcPct val="140000"/>
              </a:lnSpc>
              <a:spcBef>
                <a:spcPts val="0"/>
              </a:spcBef>
              <a:spcAft>
                <a:spcPts val="0"/>
              </a:spcAft>
              <a:buNone/>
            </a:pPr>
            <a:endParaRPr sz="2900" b="0" i="0" u="none" strike="noStrike" cap="none" dirty="0">
              <a:solidFill>
                <a:srgbClr val="000000"/>
              </a:solidFill>
              <a:latin typeface="Arial"/>
              <a:ea typeface="Arial"/>
              <a:cs typeface="Arial"/>
              <a:sym typeface="Arial"/>
            </a:endParaRPr>
          </a:p>
          <a:p>
            <a:pPr marL="626112" marR="0" lvl="1" indent="-313056" algn="l" rtl="0">
              <a:lnSpc>
                <a:spcPct val="140000"/>
              </a:lnSpc>
              <a:spcBef>
                <a:spcPts val="0"/>
              </a:spcBef>
              <a:spcAft>
                <a:spcPts val="0"/>
              </a:spcAft>
              <a:buClr>
                <a:srgbClr val="000000"/>
              </a:buClr>
              <a:buSzPts val="2900"/>
              <a:buFont typeface="Arial"/>
              <a:buChar char="•"/>
            </a:pPr>
            <a:r>
              <a:rPr lang="en-US" sz="2900" b="0" i="0" u="none" strike="noStrike" cap="none" dirty="0">
                <a:solidFill>
                  <a:srgbClr val="000000"/>
                </a:solidFill>
                <a:latin typeface="Arial"/>
                <a:ea typeface="Arial"/>
                <a:cs typeface="Arial"/>
                <a:sym typeface="Arial"/>
              </a:rPr>
              <a:t>Panel </a:t>
            </a:r>
            <a:r>
              <a:rPr lang="en-US" sz="2900" b="0" i="0" u="none" strike="noStrike" cap="none" dirty="0" err="1">
                <a:solidFill>
                  <a:srgbClr val="000000"/>
                </a:solidFill>
                <a:latin typeface="Arial"/>
                <a:ea typeface="Arial"/>
                <a:cs typeface="Arial"/>
                <a:sym typeface="Arial"/>
              </a:rPr>
              <a:t>administrativo</a:t>
            </a:r>
            <a:r>
              <a:rPr lang="en-US" sz="2900" b="0" i="0" u="none" strike="noStrike" cap="none" dirty="0">
                <a:solidFill>
                  <a:srgbClr val="000000"/>
                </a:solidFill>
                <a:latin typeface="Arial"/>
                <a:ea typeface="Arial"/>
                <a:cs typeface="Arial"/>
                <a:sym typeface="Arial"/>
              </a:rPr>
              <a:t> </a:t>
            </a:r>
            <a:r>
              <a:rPr lang="en-US" sz="2900" b="0" i="0" u="none" strike="noStrike" cap="none" dirty="0" err="1">
                <a:solidFill>
                  <a:srgbClr val="000000"/>
                </a:solidFill>
                <a:latin typeface="Arial"/>
                <a:ea typeface="Arial"/>
                <a:cs typeface="Arial"/>
                <a:sym typeface="Arial"/>
              </a:rPr>
              <a:t>exclusivo</a:t>
            </a:r>
            <a:r>
              <a:rPr lang="en-US" sz="2900" b="0" i="0" u="none" strike="noStrike" cap="none" dirty="0">
                <a:solidFill>
                  <a:srgbClr val="000000"/>
                </a:solidFill>
                <a:latin typeface="Arial"/>
                <a:ea typeface="Arial"/>
                <a:cs typeface="Arial"/>
                <a:sym typeface="Arial"/>
              </a:rPr>
              <a:t> </a:t>
            </a:r>
            <a:r>
              <a:rPr lang="en-US" sz="2900" dirty="0" err="1"/>
              <a:t>dentro</a:t>
            </a:r>
            <a:r>
              <a:rPr lang="en-US" sz="2900" dirty="0"/>
              <a:t> del marketplace</a:t>
            </a:r>
            <a:r>
              <a:rPr lang="en-US" sz="2900" b="0" i="0" u="none" strike="noStrike" cap="none" dirty="0">
                <a:solidFill>
                  <a:srgbClr val="000000"/>
                </a:solidFill>
                <a:latin typeface="Arial"/>
                <a:ea typeface="Arial"/>
                <a:cs typeface="Arial"/>
                <a:sym typeface="Arial"/>
              </a:rPr>
              <a:t>, </a:t>
            </a:r>
            <a:r>
              <a:rPr lang="en-US" sz="2900" b="0" i="0" u="none" strike="noStrike" cap="none" dirty="0" err="1">
                <a:solidFill>
                  <a:srgbClr val="000000"/>
                </a:solidFill>
                <a:latin typeface="Arial"/>
                <a:ea typeface="Arial"/>
                <a:cs typeface="Arial"/>
                <a:sym typeface="Arial"/>
              </a:rPr>
              <a:t>permitiendo</a:t>
            </a:r>
            <a:r>
              <a:rPr lang="en-US" sz="2900" b="0" i="0" u="none" strike="noStrike" cap="none" dirty="0">
                <a:solidFill>
                  <a:srgbClr val="000000"/>
                </a:solidFill>
                <a:latin typeface="Arial"/>
                <a:ea typeface="Arial"/>
                <a:cs typeface="Arial"/>
                <a:sym typeface="Arial"/>
              </a:rPr>
              <a:t> la </a:t>
            </a:r>
            <a:r>
              <a:rPr lang="en-US" sz="2900" b="0" i="0" u="none" strike="noStrike" cap="none" dirty="0" err="1">
                <a:solidFill>
                  <a:srgbClr val="000000"/>
                </a:solidFill>
                <a:latin typeface="Arial"/>
                <a:ea typeface="Arial"/>
                <a:cs typeface="Arial"/>
                <a:sym typeface="Arial"/>
              </a:rPr>
              <a:t>gestión</a:t>
            </a:r>
            <a:r>
              <a:rPr lang="en-US" sz="2900" b="0" i="0" u="none" strike="noStrike" cap="none" dirty="0">
                <a:solidFill>
                  <a:srgbClr val="000000"/>
                </a:solidFill>
                <a:latin typeface="Arial"/>
                <a:ea typeface="Arial"/>
                <a:cs typeface="Arial"/>
                <a:sym typeface="Arial"/>
              </a:rPr>
              <a:t> </a:t>
            </a:r>
            <a:r>
              <a:rPr lang="en-US" sz="2900" b="0" i="0" u="none" strike="noStrike" cap="none" dirty="0" err="1">
                <a:solidFill>
                  <a:srgbClr val="000000"/>
                </a:solidFill>
                <a:latin typeface="Arial"/>
                <a:ea typeface="Arial"/>
                <a:cs typeface="Arial"/>
                <a:sym typeface="Arial"/>
              </a:rPr>
              <a:t>efectiva</a:t>
            </a:r>
            <a:r>
              <a:rPr lang="en-US" sz="2900" b="0" i="0" u="none" strike="noStrike" cap="none" dirty="0">
                <a:solidFill>
                  <a:srgbClr val="000000"/>
                </a:solidFill>
                <a:latin typeface="Arial"/>
                <a:ea typeface="Arial"/>
                <a:cs typeface="Arial"/>
                <a:sym typeface="Arial"/>
              </a:rPr>
              <a:t> del </a:t>
            </a:r>
            <a:r>
              <a:rPr lang="en-US" sz="2900" b="0" i="0" u="none" strike="noStrike" cap="none" dirty="0" err="1">
                <a:solidFill>
                  <a:srgbClr val="000000"/>
                </a:solidFill>
                <a:latin typeface="Arial"/>
                <a:ea typeface="Arial"/>
                <a:cs typeface="Arial"/>
                <a:sym typeface="Arial"/>
              </a:rPr>
              <a:t>contenido</a:t>
            </a:r>
            <a:r>
              <a:rPr lang="en-US" sz="2900" b="0" i="0" u="none" strike="noStrike" cap="none" dirty="0">
                <a:solidFill>
                  <a:srgbClr val="000000"/>
                </a:solidFill>
                <a:latin typeface="Arial"/>
                <a:ea typeface="Arial"/>
                <a:cs typeface="Arial"/>
                <a:sym typeface="Arial"/>
              </a:rPr>
              <a:t> y las </a:t>
            </a:r>
            <a:r>
              <a:rPr lang="en-US" sz="2900" b="0" i="0" u="none" strike="noStrike" cap="none" dirty="0" err="1">
                <a:solidFill>
                  <a:srgbClr val="000000"/>
                </a:solidFill>
                <a:latin typeface="Arial"/>
                <a:ea typeface="Arial"/>
                <a:cs typeface="Arial"/>
                <a:sym typeface="Arial"/>
              </a:rPr>
              <a:t>publicaciones</a:t>
            </a:r>
            <a:r>
              <a:rPr lang="en-US" sz="2900" b="0" i="0" u="none" strike="noStrike" cap="none" dirty="0">
                <a:solidFill>
                  <a:srgbClr val="000000"/>
                </a:solidFill>
                <a:latin typeface="Arial"/>
                <a:ea typeface="Arial"/>
                <a:cs typeface="Arial"/>
                <a:sym typeface="Arial"/>
              </a:rPr>
              <a:t>.</a:t>
            </a:r>
            <a:endParaRPr dirty="0"/>
          </a:p>
          <a:p>
            <a:pPr marL="0" marR="0" lvl="0" indent="0" algn="l" rtl="0">
              <a:lnSpc>
                <a:spcPct val="140000"/>
              </a:lnSpc>
              <a:spcBef>
                <a:spcPts val="0"/>
              </a:spcBef>
              <a:spcAft>
                <a:spcPts val="0"/>
              </a:spcAft>
              <a:buNone/>
            </a:pPr>
            <a:endParaRPr sz="2900" b="0" i="0" u="none" strike="noStrike" cap="none" dirty="0">
              <a:solidFill>
                <a:srgbClr val="000000"/>
              </a:solidFill>
              <a:latin typeface="Arial"/>
              <a:ea typeface="Arial"/>
              <a:cs typeface="Arial"/>
              <a:sym typeface="Arial"/>
            </a:endParaRPr>
          </a:p>
          <a:p>
            <a:pPr marL="626112" marR="0" lvl="1" indent="-313056" algn="l" rtl="0">
              <a:lnSpc>
                <a:spcPct val="140000"/>
              </a:lnSpc>
              <a:spcBef>
                <a:spcPts val="0"/>
              </a:spcBef>
              <a:spcAft>
                <a:spcPts val="0"/>
              </a:spcAft>
              <a:buClr>
                <a:srgbClr val="000000"/>
              </a:buClr>
              <a:buSzPts val="2900"/>
              <a:buFont typeface="Arial"/>
              <a:buChar char="•"/>
            </a:pPr>
            <a:r>
              <a:rPr lang="en-US" sz="2900" b="0" i="0" u="none" strike="noStrike" cap="none" dirty="0">
                <a:solidFill>
                  <a:srgbClr val="000000"/>
                </a:solidFill>
                <a:latin typeface="Arial"/>
                <a:ea typeface="Arial"/>
                <a:cs typeface="Arial"/>
                <a:sym typeface="Arial"/>
              </a:rPr>
              <a:t>Mayor </a:t>
            </a:r>
            <a:r>
              <a:rPr lang="en-US" sz="2900" b="0" i="0" u="none" strike="noStrike" cap="none" dirty="0" err="1">
                <a:solidFill>
                  <a:srgbClr val="000000"/>
                </a:solidFill>
                <a:latin typeface="Arial"/>
                <a:ea typeface="Arial"/>
                <a:cs typeface="Arial"/>
                <a:sym typeface="Arial"/>
              </a:rPr>
              <a:t>visibilidad</a:t>
            </a:r>
            <a:r>
              <a:rPr lang="en-US" sz="2900" b="0" i="0" u="none" strike="noStrike" cap="none" dirty="0">
                <a:solidFill>
                  <a:srgbClr val="000000"/>
                </a:solidFill>
                <a:latin typeface="Arial"/>
                <a:ea typeface="Arial"/>
                <a:cs typeface="Arial"/>
                <a:sym typeface="Arial"/>
              </a:rPr>
              <a:t> y </a:t>
            </a:r>
            <a:r>
              <a:rPr lang="en-US" sz="2900" b="0" i="0" u="none" strike="noStrike" cap="none" dirty="0" err="1">
                <a:solidFill>
                  <a:srgbClr val="000000"/>
                </a:solidFill>
                <a:latin typeface="Arial"/>
                <a:ea typeface="Arial"/>
                <a:cs typeface="Arial"/>
                <a:sym typeface="Arial"/>
              </a:rPr>
              <a:t>posicionamiento</a:t>
            </a:r>
            <a:r>
              <a:rPr lang="en-US" sz="2900" b="0" i="0" u="none" strike="noStrike" cap="none" dirty="0">
                <a:solidFill>
                  <a:srgbClr val="000000"/>
                </a:solidFill>
                <a:latin typeface="Arial"/>
                <a:ea typeface="Arial"/>
                <a:cs typeface="Arial"/>
                <a:sym typeface="Arial"/>
              </a:rPr>
              <a:t> del sector </a:t>
            </a:r>
            <a:r>
              <a:rPr lang="en-US" sz="2900" b="0" i="0" u="none" strike="noStrike" cap="none" dirty="0" err="1">
                <a:solidFill>
                  <a:srgbClr val="000000"/>
                </a:solidFill>
                <a:latin typeface="Arial"/>
                <a:ea typeface="Arial"/>
                <a:cs typeface="Arial"/>
                <a:sym typeface="Arial"/>
              </a:rPr>
              <a:t>ganadero</a:t>
            </a:r>
            <a:r>
              <a:rPr lang="en-US" sz="2900" b="0" i="0" u="none" strike="noStrike" cap="none" dirty="0">
                <a:solidFill>
                  <a:srgbClr val="000000"/>
                </a:solidFill>
                <a:latin typeface="Arial"/>
                <a:ea typeface="Arial"/>
                <a:cs typeface="Arial"/>
                <a:sym typeface="Arial"/>
              </a:rPr>
              <a:t> </a:t>
            </a:r>
            <a:r>
              <a:rPr lang="en-US" sz="2900" b="0" i="0" u="none" strike="noStrike" cap="none" dirty="0" err="1">
                <a:solidFill>
                  <a:srgbClr val="000000"/>
                </a:solidFill>
                <a:latin typeface="Arial"/>
                <a:ea typeface="Arial"/>
                <a:cs typeface="Arial"/>
                <a:sym typeface="Arial"/>
              </a:rPr>
              <a:t>en</a:t>
            </a:r>
            <a:r>
              <a:rPr lang="en-US" sz="2900" b="0" i="0" u="none" strike="noStrike" cap="none" dirty="0">
                <a:solidFill>
                  <a:srgbClr val="000000"/>
                </a:solidFill>
                <a:latin typeface="Arial"/>
                <a:ea typeface="Arial"/>
                <a:cs typeface="Arial"/>
                <a:sym typeface="Arial"/>
              </a:rPr>
              <a:t> </a:t>
            </a:r>
            <a:r>
              <a:rPr lang="en-US" sz="2900" b="0" i="0" u="none" strike="noStrike" cap="none" dirty="0" err="1">
                <a:solidFill>
                  <a:srgbClr val="000000"/>
                </a:solidFill>
                <a:latin typeface="Arial"/>
                <a:ea typeface="Arial"/>
                <a:cs typeface="Arial"/>
                <a:sym typeface="Arial"/>
              </a:rPr>
              <a:t>el</a:t>
            </a:r>
            <a:r>
              <a:rPr lang="en-US" sz="2900" b="0" i="0" u="none" strike="noStrike" cap="none" dirty="0">
                <a:solidFill>
                  <a:srgbClr val="000000"/>
                </a:solidFill>
                <a:latin typeface="Arial"/>
                <a:ea typeface="Arial"/>
                <a:cs typeface="Arial"/>
                <a:sym typeface="Arial"/>
              </a:rPr>
              <a:t> </a:t>
            </a:r>
            <a:r>
              <a:rPr lang="en-US" sz="2900" b="0" i="0" u="none" strike="noStrike" cap="none" dirty="0" err="1">
                <a:solidFill>
                  <a:srgbClr val="000000"/>
                </a:solidFill>
                <a:latin typeface="Arial"/>
                <a:ea typeface="Arial"/>
                <a:cs typeface="Arial"/>
                <a:sym typeface="Arial"/>
              </a:rPr>
              <a:t>entorno</a:t>
            </a:r>
            <a:r>
              <a:rPr lang="en-US" sz="2900" b="0" i="0" u="none" strike="noStrike" cap="none" dirty="0">
                <a:solidFill>
                  <a:srgbClr val="000000"/>
                </a:solidFill>
                <a:latin typeface="Arial"/>
                <a:ea typeface="Arial"/>
                <a:cs typeface="Arial"/>
                <a:sym typeface="Arial"/>
              </a:rPr>
              <a:t> digital, </a:t>
            </a:r>
            <a:r>
              <a:rPr lang="en-US" sz="2900" b="0" i="0" u="none" strike="noStrike" cap="none" dirty="0" err="1">
                <a:solidFill>
                  <a:srgbClr val="000000"/>
                </a:solidFill>
                <a:latin typeface="Arial"/>
                <a:ea typeface="Arial"/>
                <a:cs typeface="Arial"/>
                <a:sym typeface="Arial"/>
              </a:rPr>
              <a:t>fortaleciendo</a:t>
            </a:r>
            <a:r>
              <a:rPr lang="en-US" sz="2900" b="0" i="0" u="none" strike="noStrike" cap="none" dirty="0">
                <a:solidFill>
                  <a:srgbClr val="000000"/>
                </a:solidFill>
                <a:latin typeface="Arial"/>
                <a:ea typeface="Arial"/>
                <a:cs typeface="Arial"/>
                <a:sym typeface="Arial"/>
              </a:rPr>
              <a:t> </a:t>
            </a:r>
            <a:r>
              <a:rPr lang="en-US" sz="2900" b="0" i="0" u="none" strike="noStrike" cap="none" dirty="0" err="1">
                <a:solidFill>
                  <a:srgbClr val="000000"/>
                </a:solidFill>
                <a:latin typeface="Arial"/>
                <a:ea typeface="Arial"/>
                <a:cs typeface="Arial"/>
                <a:sym typeface="Arial"/>
              </a:rPr>
              <a:t>su</a:t>
            </a:r>
            <a:r>
              <a:rPr lang="en-US" sz="2900" b="0" i="0" u="none" strike="noStrike" cap="none" dirty="0">
                <a:solidFill>
                  <a:srgbClr val="000000"/>
                </a:solidFill>
                <a:latin typeface="Arial"/>
                <a:ea typeface="Arial"/>
                <a:cs typeface="Arial"/>
                <a:sym typeface="Arial"/>
              </a:rPr>
              <a:t> </a:t>
            </a:r>
            <a:r>
              <a:rPr lang="en-US" sz="2900" b="0" i="0" u="none" strike="noStrike" cap="none" dirty="0" err="1">
                <a:solidFill>
                  <a:srgbClr val="000000"/>
                </a:solidFill>
                <a:latin typeface="Arial"/>
                <a:ea typeface="Arial"/>
                <a:cs typeface="Arial"/>
                <a:sym typeface="Arial"/>
              </a:rPr>
              <a:t>crecimiento</a:t>
            </a:r>
            <a:r>
              <a:rPr lang="en-US" sz="2900" b="0" i="0" u="none" strike="noStrike" cap="none" dirty="0">
                <a:solidFill>
                  <a:srgbClr val="000000"/>
                </a:solidFill>
                <a:latin typeface="Arial"/>
                <a:ea typeface="Arial"/>
                <a:cs typeface="Arial"/>
                <a:sym typeface="Arial"/>
              </a:rPr>
              <a:t> y </a:t>
            </a:r>
            <a:r>
              <a:rPr lang="en-US" sz="2900" b="0" i="0" u="none" strike="noStrike" cap="none" dirty="0" err="1">
                <a:solidFill>
                  <a:srgbClr val="000000"/>
                </a:solidFill>
                <a:latin typeface="Arial"/>
                <a:ea typeface="Arial"/>
                <a:cs typeface="Arial"/>
                <a:sym typeface="Arial"/>
              </a:rPr>
              <a:t>competitividad</a:t>
            </a:r>
            <a:r>
              <a:rPr lang="en-US" sz="2900" b="0" i="0" u="none" strike="noStrike" cap="none" dirty="0">
                <a:solidFill>
                  <a:srgbClr val="000000"/>
                </a:solidFill>
                <a:latin typeface="Arial"/>
                <a:ea typeface="Arial"/>
                <a:cs typeface="Arial"/>
                <a:sym typeface="Arial"/>
              </a:rPr>
              <a:t> </a:t>
            </a:r>
            <a:r>
              <a:rPr lang="en-US" sz="2900" b="0" i="0" u="none" strike="noStrike" cap="none" dirty="0" err="1">
                <a:solidFill>
                  <a:srgbClr val="000000"/>
                </a:solidFill>
                <a:latin typeface="Arial"/>
                <a:ea typeface="Arial"/>
                <a:cs typeface="Arial"/>
                <a:sym typeface="Arial"/>
              </a:rPr>
              <a:t>en</a:t>
            </a:r>
            <a:r>
              <a:rPr lang="en-US" sz="2900" b="0" i="0" u="none" strike="noStrike" cap="none" dirty="0">
                <a:solidFill>
                  <a:srgbClr val="000000"/>
                </a:solidFill>
                <a:latin typeface="Arial"/>
                <a:ea typeface="Arial"/>
                <a:cs typeface="Arial"/>
                <a:sym typeface="Arial"/>
              </a:rPr>
              <a:t> </a:t>
            </a:r>
            <a:r>
              <a:rPr lang="en-US" sz="2900" b="0" i="0" u="none" strike="noStrike" cap="none" dirty="0" err="1">
                <a:solidFill>
                  <a:srgbClr val="000000"/>
                </a:solidFill>
                <a:latin typeface="Arial"/>
                <a:ea typeface="Arial"/>
                <a:cs typeface="Arial"/>
                <a:sym typeface="Arial"/>
              </a:rPr>
              <a:t>el</a:t>
            </a:r>
            <a:r>
              <a:rPr lang="en-US" sz="2900" b="0" i="0" u="none" strike="noStrike" cap="none" dirty="0">
                <a:solidFill>
                  <a:srgbClr val="000000"/>
                </a:solidFill>
                <a:latin typeface="Arial"/>
                <a:ea typeface="Arial"/>
                <a:cs typeface="Arial"/>
                <a:sym typeface="Arial"/>
              </a:rPr>
              <a:t> mercado.</a:t>
            </a:r>
            <a:endParaRPr dirty="0"/>
          </a:p>
          <a:p>
            <a:pPr marL="0" marR="0" lvl="0" indent="0" algn="l" rtl="0">
              <a:lnSpc>
                <a:spcPct val="140000"/>
              </a:lnSpc>
              <a:spcBef>
                <a:spcPts val="0"/>
              </a:spcBef>
              <a:spcAft>
                <a:spcPts val="0"/>
              </a:spcAft>
              <a:buNone/>
            </a:pPr>
            <a:endParaRPr sz="2900" b="0" i="0" u="none" strike="noStrike" cap="none" dirty="0">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1"/>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2144" t="-21204" b="-13061"/>
            </a:stretch>
          </a:blipFill>
          <a:ln>
            <a:noFill/>
          </a:ln>
        </p:spPr>
      </p:sp>
      <p:sp>
        <p:nvSpPr>
          <p:cNvPr id="268" name="Google Shape;268;p11"/>
          <p:cNvSpPr/>
          <p:nvPr/>
        </p:nvSpPr>
        <p:spPr>
          <a:xfrm>
            <a:off x="11220868" y="0"/>
            <a:ext cx="7067132" cy="10287000"/>
          </a:xfrm>
          <a:custGeom>
            <a:avLst/>
            <a:gdLst/>
            <a:ahLst/>
            <a:cxnLst/>
            <a:rect l="l" t="t" r="r" b="b"/>
            <a:pathLst>
              <a:path w="1094884" h="1593725" extrusionOk="0">
                <a:moveTo>
                  <a:pt x="0" y="0"/>
                </a:moveTo>
                <a:lnTo>
                  <a:pt x="1094884" y="0"/>
                </a:lnTo>
                <a:lnTo>
                  <a:pt x="1094884" y="1593725"/>
                </a:lnTo>
                <a:lnTo>
                  <a:pt x="0" y="1593725"/>
                </a:lnTo>
                <a:close/>
              </a:path>
            </a:pathLst>
          </a:custGeom>
          <a:blipFill rotWithShape="1">
            <a:blip r:embed="rId4">
              <a:alphaModFix amt="30000"/>
            </a:blip>
            <a:stretch>
              <a:fillRect l="-107361" r="-107361"/>
            </a:stretch>
          </a:blipFill>
          <a:ln>
            <a:noFill/>
          </a:ln>
        </p:spPr>
      </p:sp>
      <p:sp>
        <p:nvSpPr>
          <p:cNvPr id="269" name="Google Shape;269;p11"/>
          <p:cNvSpPr/>
          <p:nvPr/>
        </p:nvSpPr>
        <p:spPr>
          <a:xfrm>
            <a:off x="-156338" y="5990909"/>
            <a:ext cx="5462160" cy="4449177"/>
          </a:xfrm>
          <a:custGeom>
            <a:avLst/>
            <a:gdLst/>
            <a:ahLst/>
            <a:cxnLst/>
            <a:rect l="l" t="t" r="r" b="b"/>
            <a:pathLst>
              <a:path w="5462160" h="4449177" extrusionOk="0">
                <a:moveTo>
                  <a:pt x="0" y="0"/>
                </a:moveTo>
                <a:lnTo>
                  <a:pt x="5462160" y="0"/>
                </a:lnTo>
                <a:lnTo>
                  <a:pt x="5462160" y="4449177"/>
                </a:lnTo>
                <a:lnTo>
                  <a:pt x="0" y="4449177"/>
                </a:lnTo>
                <a:lnTo>
                  <a:pt x="0" y="0"/>
                </a:lnTo>
                <a:close/>
              </a:path>
            </a:pathLst>
          </a:custGeom>
          <a:blipFill rotWithShape="1">
            <a:blip r:embed="rId5">
              <a:alphaModFix amt="51000"/>
            </a:blip>
            <a:stretch>
              <a:fillRect/>
            </a:stretch>
          </a:blipFill>
          <a:ln>
            <a:noFill/>
          </a:ln>
        </p:spPr>
      </p:sp>
      <p:sp>
        <p:nvSpPr>
          <p:cNvPr id="270" name="Google Shape;270;p11"/>
          <p:cNvSpPr txBox="1"/>
          <p:nvPr/>
        </p:nvSpPr>
        <p:spPr>
          <a:xfrm>
            <a:off x="1749014" y="100428"/>
            <a:ext cx="8992084" cy="928272"/>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5451" b="0" i="0" u="none" strike="noStrike" cap="none">
                <a:solidFill>
                  <a:srgbClr val="000000"/>
                </a:solidFill>
                <a:latin typeface="Staatliches"/>
                <a:ea typeface="Staatliches"/>
                <a:cs typeface="Staatliches"/>
                <a:sym typeface="Staatliches"/>
              </a:rPr>
              <a:t>CONCLUSIÓN</a:t>
            </a:r>
            <a:endParaRPr/>
          </a:p>
        </p:txBody>
      </p:sp>
      <p:sp>
        <p:nvSpPr>
          <p:cNvPr id="271" name="Google Shape;271;p11"/>
          <p:cNvSpPr txBox="1"/>
          <p:nvPr/>
        </p:nvSpPr>
        <p:spPr>
          <a:xfrm>
            <a:off x="1435570" y="1822342"/>
            <a:ext cx="9545413" cy="8617744"/>
          </a:xfrm>
          <a:prstGeom prst="rect">
            <a:avLst/>
          </a:prstGeom>
          <a:noFill/>
          <a:ln>
            <a:noFill/>
          </a:ln>
        </p:spPr>
        <p:txBody>
          <a:bodyPr spcFirstLastPara="1" wrap="square" lIns="0" tIns="0" rIns="0" bIns="0" anchor="t" anchorCtr="0">
            <a:spAutoFit/>
          </a:bodyPr>
          <a:lstStyle/>
          <a:p>
            <a:r>
              <a:rPr lang="es-ES" sz="3500" dirty="0"/>
              <a:t>Este proyecto representa una solución innovadora y necesaria para el sector ganadero, abordando sus principales desafíos en visibilidad, comercialización y digitalización.</a:t>
            </a:r>
          </a:p>
          <a:p>
            <a:r>
              <a:rPr lang="es-ES" sz="3500" dirty="0"/>
              <a:t>A través de un </a:t>
            </a:r>
            <a:r>
              <a:rPr lang="es-ES" sz="3500" dirty="0" err="1"/>
              <a:t>marketplace</a:t>
            </a:r>
            <a:r>
              <a:rPr lang="es-ES" sz="3500" dirty="0"/>
              <a:t> moderno e intuitivo, se facilitará la conexión entre productores y compradores, fortaleciendo el comercio justo y potenciando el crecimiento del sector.</a:t>
            </a:r>
          </a:p>
          <a:p>
            <a:r>
              <a:rPr lang="es-ES" sz="3500" dirty="0"/>
              <a:t>La implementación de esta herramienta no solo mejorará la eficiencia operativa, sino que también posicionará al sector ganadero en un mercado digital cada vez más competitivo. Con esta iniciativa, se abre la puerta a un futuro más rentable, sostenible y tecnológicamente avanzado para todos los actores involucrados en la industria ganadera.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12"/>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2144" t="-21204" b="-13061"/>
            </a:stretch>
          </a:blipFill>
          <a:ln>
            <a:noFill/>
          </a:ln>
        </p:spPr>
      </p:sp>
      <p:sp>
        <p:nvSpPr>
          <p:cNvPr id="277" name="Google Shape;277;p12"/>
          <p:cNvSpPr txBox="1"/>
          <p:nvPr/>
        </p:nvSpPr>
        <p:spPr>
          <a:xfrm>
            <a:off x="4813405" y="3866373"/>
            <a:ext cx="8661190" cy="2297080"/>
          </a:xfrm>
          <a:prstGeom prst="rect">
            <a:avLst/>
          </a:prstGeom>
          <a:noFill/>
          <a:ln>
            <a:noFill/>
          </a:ln>
        </p:spPr>
        <p:txBody>
          <a:bodyPr spcFirstLastPara="1" wrap="square" lIns="0" tIns="0" rIns="0" bIns="0" anchor="t" anchorCtr="0">
            <a:spAutoFit/>
          </a:bodyPr>
          <a:lstStyle/>
          <a:p>
            <a:pPr marL="0" marR="0" lvl="0" indent="0" algn="ctr" rtl="0">
              <a:lnSpc>
                <a:spcPct val="140001"/>
              </a:lnSpc>
              <a:spcBef>
                <a:spcPts val="0"/>
              </a:spcBef>
              <a:spcAft>
                <a:spcPts val="0"/>
              </a:spcAft>
              <a:buNone/>
            </a:pPr>
            <a:r>
              <a:rPr lang="en-US" sz="13432" b="0" i="0" u="none" strike="noStrike" cap="none">
                <a:solidFill>
                  <a:srgbClr val="000000"/>
                </a:solidFill>
                <a:latin typeface="Staatliches"/>
                <a:ea typeface="Staatliches"/>
                <a:cs typeface="Staatliches"/>
                <a:sym typeface="Staatliches"/>
              </a:rPr>
              <a:t>¡GRACIAS!</a:t>
            </a:r>
            <a:endParaRPr/>
          </a:p>
        </p:txBody>
      </p:sp>
      <p:sp>
        <p:nvSpPr>
          <p:cNvPr id="278" name="Google Shape;278;p12"/>
          <p:cNvSpPr/>
          <p:nvPr/>
        </p:nvSpPr>
        <p:spPr>
          <a:xfrm rot="5400000">
            <a:off x="-1410304" y="322311"/>
            <a:ext cx="7967370" cy="6489785"/>
          </a:xfrm>
          <a:custGeom>
            <a:avLst/>
            <a:gdLst/>
            <a:ahLst/>
            <a:cxnLst/>
            <a:rect l="l" t="t" r="r" b="b"/>
            <a:pathLst>
              <a:path w="7967370" h="6489785" extrusionOk="0">
                <a:moveTo>
                  <a:pt x="0" y="0"/>
                </a:moveTo>
                <a:lnTo>
                  <a:pt x="7967370" y="0"/>
                </a:lnTo>
                <a:lnTo>
                  <a:pt x="7967370" y="6489785"/>
                </a:lnTo>
                <a:lnTo>
                  <a:pt x="0" y="6489785"/>
                </a:lnTo>
                <a:lnTo>
                  <a:pt x="0" y="0"/>
                </a:lnTo>
                <a:close/>
              </a:path>
            </a:pathLst>
          </a:custGeom>
          <a:blipFill rotWithShape="1">
            <a:blip r:embed="rId4">
              <a:alphaModFix amt="51000"/>
            </a:blip>
            <a:stretch>
              <a:fillRect/>
            </a:stretch>
          </a:blipFill>
          <a:ln>
            <a:noFill/>
          </a:ln>
        </p:spPr>
      </p:sp>
      <p:sp>
        <p:nvSpPr>
          <p:cNvPr id="279" name="Google Shape;279;p12"/>
          <p:cNvSpPr/>
          <p:nvPr/>
        </p:nvSpPr>
        <p:spPr>
          <a:xfrm rot="-5400000">
            <a:off x="11728211" y="3311659"/>
            <a:ext cx="7967370" cy="6489785"/>
          </a:xfrm>
          <a:custGeom>
            <a:avLst/>
            <a:gdLst/>
            <a:ahLst/>
            <a:cxnLst/>
            <a:rect l="l" t="t" r="r" b="b"/>
            <a:pathLst>
              <a:path w="7967370" h="6489785" extrusionOk="0">
                <a:moveTo>
                  <a:pt x="0" y="0"/>
                </a:moveTo>
                <a:lnTo>
                  <a:pt x="7967370" y="0"/>
                </a:lnTo>
                <a:lnTo>
                  <a:pt x="7967370" y="6489785"/>
                </a:lnTo>
                <a:lnTo>
                  <a:pt x="0" y="6489785"/>
                </a:lnTo>
                <a:lnTo>
                  <a:pt x="0" y="0"/>
                </a:lnTo>
                <a:close/>
              </a:path>
            </a:pathLst>
          </a:custGeom>
          <a:blipFill rotWithShape="1">
            <a:blip r:embed="rId5">
              <a:alphaModFix amt="51000"/>
            </a:blip>
            <a:stretch>
              <a:fillRect/>
            </a:stretch>
          </a:blipFill>
          <a:ln>
            <a:noFill/>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EF3"/>
        </a:solidFill>
        <a:effectLst/>
      </p:bgPr>
    </p:bg>
    <p:spTree>
      <p:nvGrpSpPr>
        <p:cNvPr id="1" name="Shape 93"/>
        <p:cNvGrpSpPr/>
        <p:nvPr/>
      </p:nvGrpSpPr>
      <p:grpSpPr>
        <a:xfrm>
          <a:off x="0" y="0"/>
          <a:ext cx="0" cy="0"/>
          <a:chOff x="0" y="0"/>
          <a:chExt cx="0" cy="0"/>
        </a:xfrm>
      </p:grpSpPr>
      <p:sp>
        <p:nvSpPr>
          <p:cNvPr id="94" name="Google Shape;94;p2"/>
          <p:cNvSpPr/>
          <p:nvPr/>
        </p:nvSpPr>
        <p:spPr>
          <a:xfrm>
            <a:off x="854650" y="82360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3"/>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2144" t="-21204" b="-13061"/>
            </a:stretch>
          </a:blipFill>
          <a:ln>
            <a:noFill/>
          </a:ln>
        </p:spPr>
      </p:sp>
      <p:grpSp>
        <p:nvGrpSpPr>
          <p:cNvPr id="100" name="Google Shape;100;p3"/>
          <p:cNvGrpSpPr/>
          <p:nvPr/>
        </p:nvGrpSpPr>
        <p:grpSpPr>
          <a:xfrm>
            <a:off x="1724489" y="2485523"/>
            <a:ext cx="3594263" cy="1706271"/>
            <a:chOff x="0" y="-38100"/>
            <a:chExt cx="946637" cy="449388"/>
          </a:xfrm>
        </p:grpSpPr>
        <p:sp>
          <p:nvSpPr>
            <p:cNvPr id="101" name="Google Shape;101;p3"/>
            <p:cNvSpPr/>
            <p:nvPr/>
          </p:nvSpPr>
          <p:spPr>
            <a:xfrm>
              <a:off x="0" y="0"/>
              <a:ext cx="946637" cy="411288"/>
            </a:xfrm>
            <a:custGeom>
              <a:avLst/>
              <a:gdLst/>
              <a:ahLst/>
              <a:cxnLst/>
              <a:rect l="l" t="t" r="r" b="b"/>
              <a:pathLst>
                <a:path w="946637" h="411288" extrusionOk="0">
                  <a:moveTo>
                    <a:pt x="0" y="0"/>
                  </a:moveTo>
                  <a:lnTo>
                    <a:pt x="946637" y="0"/>
                  </a:lnTo>
                  <a:lnTo>
                    <a:pt x="946637" y="411288"/>
                  </a:lnTo>
                  <a:lnTo>
                    <a:pt x="0" y="411288"/>
                  </a:lnTo>
                  <a:close/>
                </a:path>
              </a:pathLst>
            </a:custGeom>
            <a:solidFill>
              <a:srgbClr val="FFFFFF"/>
            </a:solidFill>
            <a:ln>
              <a:noFill/>
            </a:ln>
          </p:spPr>
        </p:sp>
        <p:sp>
          <p:nvSpPr>
            <p:cNvPr id="102" name="Google Shape;102;p3"/>
            <p:cNvSpPr txBox="1"/>
            <p:nvPr/>
          </p:nvSpPr>
          <p:spPr>
            <a:xfrm>
              <a:off x="0" y="-38100"/>
              <a:ext cx="946637" cy="44938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 name="Google Shape;103;p3"/>
          <p:cNvGrpSpPr/>
          <p:nvPr/>
        </p:nvGrpSpPr>
        <p:grpSpPr>
          <a:xfrm>
            <a:off x="3147346" y="2255910"/>
            <a:ext cx="748549" cy="748549"/>
            <a:chOff x="0" y="0"/>
            <a:chExt cx="812800" cy="812800"/>
          </a:xfrm>
        </p:grpSpPr>
        <p:sp>
          <p:nvSpPr>
            <p:cNvPr id="104" name="Google Shape;104;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3E1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6" name="Google Shape;106;p3"/>
          <p:cNvSpPr txBox="1"/>
          <p:nvPr/>
        </p:nvSpPr>
        <p:spPr>
          <a:xfrm>
            <a:off x="6214804" y="701831"/>
            <a:ext cx="5910567" cy="928326"/>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5451" b="0" i="0" u="none" strike="noStrike" cap="none">
                <a:solidFill>
                  <a:srgbClr val="000000"/>
                </a:solidFill>
                <a:latin typeface="Staatliches"/>
                <a:ea typeface="Staatliches"/>
                <a:cs typeface="Staatliches"/>
                <a:sym typeface="Staatliches"/>
              </a:rPr>
              <a:t>CONTENIDOS</a:t>
            </a:r>
            <a:endParaRPr/>
          </a:p>
        </p:txBody>
      </p:sp>
      <p:sp>
        <p:nvSpPr>
          <p:cNvPr id="107" name="Google Shape;107;p3"/>
          <p:cNvSpPr txBox="1"/>
          <p:nvPr/>
        </p:nvSpPr>
        <p:spPr>
          <a:xfrm>
            <a:off x="1724489" y="3151310"/>
            <a:ext cx="3594263" cy="789017"/>
          </a:xfrm>
          <a:prstGeom prst="rect">
            <a:avLst/>
          </a:prstGeom>
          <a:noFill/>
          <a:ln>
            <a:noFill/>
          </a:ln>
        </p:spPr>
        <p:txBody>
          <a:bodyPr spcFirstLastPara="1" wrap="square" lIns="0" tIns="0" rIns="0" bIns="0" anchor="t" anchorCtr="0">
            <a:spAutoFit/>
          </a:bodyPr>
          <a:lstStyle/>
          <a:p>
            <a:pPr marL="0" marR="0" lvl="0" indent="0" algn="ctr" rtl="0">
              <a:lnSpc>
                <a:spcPct val="140008"/>
              </a:lnSpc>
              <a:spcBef>
                <a:spcPts val="0"/>
              </a:spcBef>
              <a:spcAft>
                <a:spcPts val="0"/>
              </a:spcAft>
              <a:buNone/>
            </a:pPr>
            <a:r>
              <a:rPr lang="en-US" sz="2302" b="0" i="0" u="none" strike="noStrike" cap="none">
                <a:solidFill>
                  <a:srgbClr val="000000"/>
                </a:solidFill>
                <a:latin typeface="Open Sans"/>
                <a:ea typeface="Open Sans"/>
                <a:cs typeface="Open Sans"/>
                <a:sym typeface="Open Sans"/>
              </a:rPr>
              <a:t>Tabla de informacion basica del proyecto</a:t>
            </a:r>
            <a:endParaRPr/>
          </a:p>
        </p:txBody>
      </p:sp>
      <p:sp>
        <p:nvSpPr>
          <p:cNvPr id="108" name="Google Shape;108;p3"/>
          <p:cNvSpPr txBox="1"/>
          <p:nvPr/>
        </p:nvSpPr>
        <p:spPr>
          <a:xfrm>
            <a:off x="3337313" y="2375972"/>
            <a:ext cx="368616" cy="45127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600" b="0" i="0" u="none" strike="noStrike" cap="none">
                <a:solidFill>
                  <a:srgbClr val="FFFFFF"/>
                </a:solidFill>
                <a:latin typeface="Staatliches"/>
                <a:ea typeface="Staatliches"/>
                <a:cs typeface="Staatliches"/>
                <a:sym typeface="Staatliches"/>
              </a:rPr>
              <a:t>1</a:t>
            </a:r>
            <a:endParaRPr/>
          </a:p>
        </p:txBody>
      </p:sp>
      <p:grpSp>
        <p:nvGrpSpPr>
          <p:cNvPr id="109" name="Google Shape;109;p3"/>
          <p:cNvGrpSpPr/>
          <p:nvPr/>
        </p:nvGrpSpPr>
        <p:grpSpPr>
          <a:xfrm>
            <a:off x="5442452" y="2485523"/>
            <a:ext cx="3594263" cy="1706271"/>
            <a:chOff x="0" y="-38100"/>
            <a:chExt cx="946637" cy="449388"/>
          </a:xfrm>
        </p:grpSpPr>
        <p:sp>
          <p:nvSpPr>
            <p:cNvPr id="110" name="Google Shape;110;p3"/>
            <p:cNvSpPr/>
            <p:nvPr/>
          </p:nvSpPr>
          <p:spPr>
            <a:xfrm>
              <a:off x="0" y="0"/>
              <a:ext cx="946637" cy="411288"/>
            </a:xfrm>
            <a:custGeom>
              <a:avLst/>
              <a:gdLst/>
              <a:ahLst/>
              <a:cxnLst/>
              <a:rect l="l" t="t" r="r" b="b"/>
              <a:pathLst>
                <a:path w="946637" h="411288" extrusionOk="0">
                  <a:moveTo>
                    <a:pt x="0" y="0"/>
                  </a:moveTo>
                  <a:lnTo>
                    <a:pt x="946637" y="0"/>
                  </a:lnTo>
                  <a:lnTo>
                    <a:pt x="946637" y="411288"/>
                  </a:lnTo>
                  <a:lnTo>
                    <a:pt x="0" y="411288"/>
                  </a:lnTo>
                  <a:close/>
                </a:path>
              </a:pathLst>
            </a:custGeom>
            <a:solidFill>
              <a:srgbClr val="FFFFFF"/>
            </a:solidFill>
            <a:ln>
              <a:noFill/>
            </a:ln>
          </p:spPr>
        </p:sp>
        <p:sp>
          <p:nvSpPr>
            <p:cNvPr id="111" name="Google Shape;111;p3"/>
            <p:cNvSpPr txBox="1"/>
            <p:nvPr/>
          </p:nvSpPr>
          <p:spPr>
            <a:xfrm>
              <a:off x="0" y="-38100"/>
              <a:ext cx="946637" cy="44938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2" name="Google Shape;112;p3"/>
          <p:cNvGrpSpPr/>
          <p:nvPr/>
        </p:nvGrpSpPr>
        <p:grpSpPr>
          <a:xfrm>
            <a:off x="6865309" y="2255910"/>
            <a:ext cx="748549" cy="748549"/>
            <a:chOff x="0" y="0"/>
            <a:chExt cx="812800" cy="812800"/>
          </a:xfrm>
        </p:grpSpPr>
        <p:sp>
          <p:nvSpPr>
            <p:cNvPr id="113" name="Google Shape;113;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3E1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5" name="Google Shape;115;p3"/>
          <p:cNvSpPr txBox="1"/>
          <p:nvPr/>
        </p:nvSpPr>
        <p:spPr>
          <a:xfrm>
            <a:off x="5442452" y="3001146"/>
            <a:ext cx="3594263" cy="1098870"/>
          </a:xfrm>
          <a:prstGeom prst="rect">
            <a:avLst/>
          </a:prstGeom>
          <a:noFill/>
          <a:ln>
            <a:noFill/>
          </a:ln>
        </p:spPr>
        <p:txBody>
          <a:bodyPr spcFirstLastPara="1" wrap="square" lIns="0" tIns="0" rIns="0" bIns="0" anchor="t" anchorCtr="0">
            <a:spAutoFit/>
          </a:bodyPr>
          <a:lstStyle/>
          <a:p>
            <a:pPr marL="0" marR="0" lvl="0" indent="0" algn="ctr" rtl="0">
              <a:lnSpc>
                <a:spcPct val="140009"/>
              </a:lnSpc>
              <a:spcBef>
                <a:spcPts val="0"/>
              </a:spcBef>
              <a:spcAft>
                <a:spcPts val="0"/>
              </a:spcAft>
              <a:buNone/>
            </a:pPr>
            <a:r>
              <a:rPr lang="en-US" sz="2102" b="0" i="0" u="none" strike="noStrike" cap="none">
                <a:solidFill>
                  <a:srgbClr val="000000"/>
                </a:solidFill>
                <a:latin typeface="Open Sans"/>
                <a:ea typeface="Open Sans"/>
                <a:cs typeface="Open Sans"/>
                <a:sym typeface="Open Sans"/>
              </a:rPr>
              <a:t>Planteamiento del problema o necesidad que se pretende solucionar</a:t>
            </a:r>
            <a:endParaRPr/>
          </a:p>
        </p:txBody>
      </p:sp>
      <p:sp>
        <p:nvSpPr>
          <p:cNvPr id="116" name="Google Shape;116;p3"/>
          <p:cNvSpPr txBox="1"/>
          <p:nvPr/>
        </p:nvSpPr>
        <p:spPr>
          <a:xfrm>
            <a:off x="7055275" y="2375972"/>
            <a:ext cx="368616" cy="45127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600" b="0" i="0" u="none" strike="noStrike" cap="none">
                <a:solidFill>
                  <a:srgbClr val="FFFFFF"/>
                </a:solidFill>
                <a:latin typeface="Staatliches"/>
                <a:ea typeface="Staatliches"/>
                <a:cs typeface="Staatliches"/>
                <a:sym typeface="Staatliches"/>
              </a:rPr>
              <a:t>2</a:t>
            </a:r>
            <a:endParaRPr/>
          </a:p>
        </p:txBody>
      </p:sp>
      <p:grpSp>
        <p:nvGrpSpPr>
          <p:cNvPr id="117" name="Google Shape;117;p3"/>
          <p:cNvGrpSpPr/>
          <p:nvPr/>
        </p:nvGrpSpPr>
        <p:grpSpPr>
          <a:xfrm>
            <a:off x="9179762" y="2485523"/>
            <a:ext cx="3594263" cy="1706271"/>
            <a:chOff x="0" y="-38100"/>
            <a:chExt cx="946637" cy="449388"/>
          </a:xfrm>
        </p:grpSpPr>
        <p:sp>
          <p:nvSpPr>
            <p:cNvPr id="118" name="Google Shape;118;p3"/>
            <p:cNvSpPr/>
            <p:nvPr/>
          </p:nvSpPr>
          <p:spPr>
            <a:xfrm>
              <a:off x="0" y="0"/>
              <a:ext cx="946637" cy="411288"/>
            </a:xfrm>
            <a:custGeom>
              <a:avLst/>
              <a:gdLst/>
              <a:ahLst/>
              <a:cxnLst/>
              <a:rect l="l" t="t" r="r" b="b"/>
              <a:pathLst>
                <a:path w="946637" h="411288" extrusionOk="0">
                  <a:moveTo>
                    <a:pt x="0" y="0"/>
                  </a:moveTo>
                  <a:lnTo>
                    <a:pt x="946637" y="0"/>
                  </a:lnTo>
                  <a:lnTo>
                    <a:pt x="946637" y="411288"/>
                  </a:lnTo>
                  <a:lnTo>
                    <a:pt x="0" y="411288"/>
                  </a:lnTo>
                  <a:close/>
                </a:path>
              </a:pathLst>
            </a:custGeom>
            <a:solidFill>
              <a:srgbClr val="FFFFFF"/>
            </a:solidFill>
            <a:ln>
              <a:noFill/>
            </a:ln>
          </p:spPr>
        </p:sp>
        <p:sp>
          <p:nvSpPr>
            <p:cNvPr id="119" name="Google Shape;119;p3"/>
            <p:cNvSpPr txBox="1"/>
            <p:nvPr/>
          </p:nvSpPr>
          <p:spPr>
            <a:xfrm>
              <a:off x="0" y="-38100"/>
              <a:ext cx="946637" cy="44938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0" name="Google Shape;120;p3"/>
          <p:cNvGrpSpPr/>
          <p:nvPr/>
        </p:nvGrpSpPr>
        <p:grpSpPr>
          <a:xfrm>
            <a:off x="10602619" y="2255910"/>
            <a:ext cx="748549" cy="748549"/>
            <a:chOff x="0" y="0"/>
            <a:chExt cx="812800" cy="812800"/>
          </a:xfrm>
        </p:grpSpPr>
        <p:sp>
          <p:nvSpPr>
            <p:cNvPr id="121" name="Google Shape;121;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3E1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3" name="Google Shape;123;p3"/>
          <p:cNvSpPr txBox="1"/>
          <p:nvPr/>
        </p:nvSpPr>
        <p:spPr>
          <a:xfrm>
            <a:off x="9179762" y="3151310"/>
            <a:ext cx="3594263" cy="389075"/>
          </a:xfrm>
          <a:prstGeom prst="rect">
            <a:avLst/>
          </a:prstGeom>
          <a:noFill/>
          <a:ln>
            <a:noFill/>
          </a:ln>
        </p:spPr>
        <p:txBody>
          <a:bodyPr spcFirstLastPara="1" wrap="square" lIns="0" tIns="0" rIns="0" bIns="0" anchor="t" anchorCtr="0">
            <a:spAutoFit/>
          </a:bodyPr>
          <a:lstStyle/>
          <a:p>
            <a:pPr marL="0" marR="0" lvl="0" indent="0" algn="ctr" rtl="0">
              <a:lnSpc>
                <a:spcPct val="140008"/>
              </a:lnSpc>
              <a:spcBef>
                <a:spcPts val="0"/>
              </a:spcBef>
              <a:spcAft>
                <a:spcPts val="0"/>
              </a:spcAft>
              <a:buNone/>
            </a:pPr>
            <a:r>
              <a:rPr lang="en-US" sz="2302" b="0" i="0" u="none" strike="noStrike" cap="none">
                <a:solidFill>
                  <a:srgbClr val="000000"/>
                </a:solidFill>
                <a:latin typeface="Open Sans"/>
                <a:ea typeface="Open Sans"/>
                <a:cs typeface="Open Sans"/>
                <a:sym typeface="Open Sans"/>
              </a:rPr>
              <a:t>Justificación del proyecto</a:t>
            </a:r>
            <a:endParaRPr/>
          </a:p>
        </p:txBody>
      </p:sp>
      <p:sp>
        <p:nvSpPr>
          <p:cNvPr id="124" name="Google Shape;124;p3"/>
          <p:cNvSpPr txBox="1"/>
          <p:nvPr/>
        </p:nvSpPr>
        <p:spPr>
          <a:xfrm>
            <a:off x="10792586" y="2375972"/>
            <a:ext cx="368616" cy="45127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600" b="0" i="0" u="none" strike="noStrike" cap="none">
                <a:solidFill>
                  <a:srgbClr val="FFFFFF"/>
                </a:solidFill>
                <a:latin typeface="Staatliches"/>
                <a:ea typeface="Staatliches"/>
                <a:cs typeface="Staatliches"/>
                <a:sym typeface="Staatliches"/>
              </a:rPr>
              <a:t>3</a:t>
            </a:r>
            <a:endParaRPr/>
          </a:p>
        </p:txBody>
      </p:sp>
      <p:grpSp>
        <p:nvGrpSpPr>
          <p:cNvPr id="125" name="Google Shape;125;p3"/>
          <p:cNvGrpSpPr/>
          <p:nvPr/>
        </p:nvGrpSpPr>
        <p:grpSpPr>
          <a:xfrm>
            <a:off x="12897724" y="2485523"/>
            <a:ext cx="3594263" cy="1706271"/>
            <a:chOff x="0" y="-38100"/>
            <a:chExt cx="946637" cy="449388"/>
          </a:xfrm>
        </p:grpSpPr>
        <p:sp>
          <p:nvSpPr>
            <p:cNvPr id="126" name="Google Shape;126;p3"/>
            <p:cNvSpPr/>
            <p:nvPr/>
          </p:nvSpPr>
          <p:spPr>
            <a:xfrm>
              <a:off x="0" y="0"/>
              <a:ext cx="946637" cy="411288"/>
            </a:xfrm>
            <a:custGeom>
              <a:avLst/>
              <a:gdLst/>
              <a:ahLst/>
              <a:cxnLst/>
              <a:rect l="l" t="t" r="r" b="b"/>
              <a:pathLst>
                <a:path w="946637" h="411288" extrusionOk="0">
                  <a:moveTo>
                    <a:pt x="0" y="0"/>
                  </a:moveTo>
                  <a:lnTo>
                    <a:pt x="946637" y="0"/>
                  </a:lnTo>
                  <a:lnTo>
                    <a:pt x="946637" y="411288"/>
                  </a:lnTo>
                  <a:lnTo>
                    <a:pt x="0" y="411288"/>
                  </a:lnTo>
                  <a:close/>
                </a:path>
              </a:pathLst>
            </a:custGeom>
            <a:solidFill>
              <a:srgbClr val="FFFFFF"/>
            </a:solidFill>
            <a:ln>
              <a:noFill/>
            </a:ln>
          </p:spPr>
        </p:sp>
        <p:sp>
          <p:nvSpPr>
            <p:cNvPr id="127" name="Google Shape;127;p3"/>
            <p:cNvSpPr txBox="1"/>
            <p:nvPr/>
          </p:nvSpPr>
          <p:spPr>
            <a:xfrm>
              <a:off x="0" y="-38100"/>
              <a:ext cx="946637" cy="44938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8" name="Google Shape;128;p3"/>
          <p:cNvGrpSpPr/>
          <p:nvPr/>
        </p:nvGrpSpPr>
        <p:grpSpPr>
          <a:xfrm>
            <a:off x="14320581" y="2255910"/>
            <a:ext cx="748549" cy="748549"/>
            <a:chOff x="0" y="0"/>
            <a:chExt cx="812800" cy="812800"/>
          </a:xfrm>
        </p:grpSpPr>
        <p:sp>
          <p:nvSpPr>
            <p:cNvPr id="129" name="Google Shape;129;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3E1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1" name="Google Shape;131;p3"/>
          <p:cNvSpPr txBox="1"/>
          <p:nvPr/>
        </p:nvSpPr>
        <p:spPr>
          <a:xfrm>
            <a:off x="12897724" y="3122064"/>
            <a:ext cx="3594263" cy="389075"/>
          </a:xfrm>
          <a:prstGeom prst="rect">
            <a:avLst/>
          </a:prstGeom>
          <a:noFill/>
          <a:ln>
            <a:noFill/>
          </a:ln>
        </p:spPr>
        <p:txBody>
          <a:bodyPr spcFirstLastPara="1" wrap="square" lIns="0" tIns="0" rIns="0" bIns="0" anchor="t" anchorCtr="0">
            <a:spAutoFit/>
          </a:bodyPr>
          <a:lstStyle/>
          <a:p>
            <a:pPr marL="0" marR="0" lvl="0" indent="0" algn="ctr" rtl="0">
              <a:lnSpc>
                <a:spcPct val="140008"/>
              </a:lnSpc>
              <a:spcBef>
                <a:spcPts val="0"/>
              </a:spcBef>
              <a:spcAft>
                <a:spcPts val="0"/>
              </a:spcAft>
              <a:buNone/>
            </a:pPr>
            <a:r>
              <a:rPr lang="en-US" sz="2302" b="0" i="0" u="none" strike="noStrike" cap="none">
                <a:solidFill>
                  <a:srgbClr val="000000"/>
                </a:solidFill>
                <a:latin typeface="Open Sans"/>
                <a:ea typeface="Open Sans"/>
                <a:cs typeface="Open Sans"/>
                <a:sym typeface="Open Sans"/>
              </a:rPr>
              <a:t>objetivo general</a:t>
            </a:r>
            <a:endParaRPr/>
          </a:p>
        </p:txBody>
      </p:sp>
      <p:sp>
        <p:nvSpPr>
          <p:cNvPr id="132" name="Google Shape;132;p3"/>
          <p:cNvSpPr txBox="1"/>
          <p:nvPr/>
        </p:nvSpPr>
        <p:spPr>
          <a:xfrm>
            <a:off x="14510548" y="2375972"/>
            <a:ext cx="368616" cy="45127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600" b="0" i="0" u="none" strike="noStrike" cap="none">
                <a:solidFill>
                  <a:srgbClr val="FFFFFF"/>
                </a:solidFill>
                <a:latin typeface="Staatliches"/>
                <a:ea typeface="Staatliches"/>
                <a:cs typeface="Staatliches"/>
                <a:sym typeface="Staatliches"/>
              </a:rPr>
              <a:t>4</a:t>
            </a:r>
            <a:endParaRPr/>
          </a:p>
        </p:txBody>
      </p:sp>
      <p:grpSp>
        <p:nvGrpSpPr>
          <p:cNvPr id="133" name="Google Shape;133;p3"/>
          <p:cNvGrpSpPr/>
          <p:nvPr/>
        </p:nvGrpSpPr>
        <p:grpSpPr>
          <a:xfrm>
            <a:off x="1796012" y="4783358"/>
            <a:ext cx="3594263" cy="1706271"/>
            <a:chOff x="0" y="-38100"/>
            <a:chExt cx="946637" cy="449388"/>
          </a:xfrm>
        </p:grpSpPr>
        <p:sp>
          <p:nvSpPr>
            <p:cNvPr id="134" name="Google Shape;134;p3"/>
            <p:cNvSpPr/>
            <p:nvPr/>
          </p:nvSpPr>
          <p:spPr>
            <a:xfrm>
              <a:off x="0" y="0"/>
              <a:ext cx="946637" cy="411288"/>
            </a:xfrm>
            <a:custGeom>
              <a:avLst/>
              <a:gdLst/>
              <a:ahLst/>
              <a:cxnLst/>
              <a:rect l="l" t="t" r="r" b="b"/>
              <a:pathLst>
                <a:path w="946637" h="411288" extrusionOk="0">
                  <a:moveTo>
                    <a:pt x="0" y="0"/>
                  </a:moveTo>
                  <a:lnTo>
                    <a:pt x="946637" y="0"/>
                  </a:lnTo>
                  <a:lnTo>
                    <a:pt x="946637" y="411288"/>
                  </a:lnTo>
                  <a:lnTo>
                    <a:pt x="0" y="411288"/>
                  </a:lnTo>
                  <a:close/>
                </a:path>
              </a:pathLst>
            </a:custGeom>
            <a:solidFill>
              <a:srgbClr val="FFFFFF"/>
            </a:solidFill>
            <a:ln>
              <a:noFill/>
            </a:ln>
          </p:spPr>
        </p:sp>
        <p:sp>
          <p:nvSpPr>
            <p:cNvPr id="135" name="Google Shape;135;p3"/>
            <p:cNvSpPr txBox="1"/>
            <p:nvPr/>
          </p:nvSpPr>
          <p:spPr>
            <a:xfrm>
              <a:off x="0" y="-38100"/>
              <a:ext cx="946637" cy="44938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6" name="Google Shape;136;p3"/>
          <p:cNvGrpSpPr/>
          <p:nvPr/>
        </p:nvGrpSpPr>
        <p:grpSpPr>
          <a:xfrm>
            <a:off x="3218869" y="4553745"/>
            <a:ext cx="748549" cy="748549"/>
            <a:chOff x="0" y="0"/>
            <a:chExt cx="812800" cy="812800"/>
          </a:xfrm>
        </p:grpSpPr>
        <p:sp>
          <p:nvSpPr>
            <p:cNvPr id="137" name="Google Shape;137;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3E1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9" name="Google Shape;139;p3"/>
          <p:cNvSpPr txBox="1"/>
          <p:nvPr/>
        </p:nvSpPr>
        <p:spPr>
          <a:xfrm>
            <a:off x="1796012" y="5616619"/>
            <a:ext cx="3594263" cy="38914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300" b="0" i="0" u="none" strike="noStrike" cap="none">
                <a:solidFill>
                  <a:srgbClr val="000000"/>
                </a:solidFill>
                <a:latin typeface="Open Sans"/>
                <a:ea typeface="Open Sans"/>
                <a:cs typeface="Open Sans"/>
                <a:sym typeface="Open Sans"/>
              </a:rPr>
              <a:t>Objetivos específicos</a:t>
            </a:r>
            <a:endParaRPr/>
          </a:p>
        </p:txBody>
      </p:sp>
      <p:sp>
        <p:nvSpPr>
          <p:cNvPr id="140" name="Google Shape;140;p3"/>
          <p:cNvSpPr/>
          <p:nvPr/>
        </p:nvSpPr>
        <p:spPr>
          <a:xfrm rot="5400000">
            <a:off x="-2950006" y="168876"/>
            <a:ext cx="6437068" cy="5243285"/>
          </a:xfrm>
          <a:custGeom>
            <a:avLst/>
            <a:gdLst/>
            <a:ahLst/>
            <a:cxnLst/>
            <a:rect l="l" t="t" r="r" b="b"/>
            <a:pathLst>
              <a:path w="6437068" h="5243285" extrusionOk="0">
                <a:moveTo>
                  <a:pt x="0" y="0"/>
                </a:moveTo>
                <a:lnTo>
                  <a:pt x="6437069" y="0"/>
                </a:lnTo>
                <a:lnTo>
                  <a:pt x="6437069" y="5243285"/>
                </a:lnTo>
                <a:lnTo>
                  <a:pt x="0" y="5243285"/>
                </a:lnTo>
                <a:lnTo>
                  <a:pt x="0" y="0"/>
                </a:lnTo>
                <a:close/>
              </a:path>
            </a:pathLst>
          </a:custGeom>
          <a:blipFill rotWithShape="1">
            <a:blip r:embed="rId4">
              <a:alphaModFix/>
            </a:blip>
            <a:stretch>
              <a:fillRect/>
            </a:stretch>
          </a:blipFill>
          <a:ln>
            <a:noFill/>
          </a:ln>
        </p:spPr>
      </p:sp>
      <p:sp>
        <p:nvSpPr>
          <p:cNvPr id="141" name="Google Shape;141;p3"/>
          <p:cNvSpPr txBox="1"/>
          <p:nvPr/>
        </p:nvSpPr>
        <p:spPr>
          <a:xfrm>
            <a:off x="3408836" y="4673807"/>
            <a:ext cx="368616" cy="45127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600" b="0" i="0" u="none" strike="noStrike" cap="none">
                <a:solidFill>
                  <a:srgbClr val="FFFFFF"/>
                </a:solidFill>
                <a:latin typeface="Staatliches"/>
                <a:ea typeface="Staatliches"/>
                <a:cs typeface="Staatliches"/>
                <a:sym typeface="Staatliches"/>
              </a:rPr>
              <a:t>5</a:t>
            </a:r>
            <a:endParaRPr/>
          </a:p>
        </p:txBody>
      </p:sp>
      <p:grpSp>
        <p:nvGrpSpPr>
          <p:cNvPr id="142" name="Google Shape;142;p3"/>
          <p:cNvGrpSpPr/>
          <p:nvPr/>
        </p:nvGrpSpPr>
        <p:grpSpPr>
          <a:xfrm>
            <a:off x="5513975" y="4783358"/>
            <a:ext cx="3594263" cy="1706271"/>
            <a:chOff x="0" y="-38100"/>
            <a:chExt cx="946637" cy="449388"/>
          </a:xfrm>
        </p:grpSpPr>
        <p:sp>
          <p:nvSpPr>
            <p:cNvPr id="143" name="Google Shape;143;p3"/>
            <p:cNvSpPr/>
            <p:nvPr/>
          </p:nvSpPr>
          <p:spPr>
            <a:xfrm>
              <a:off x="0" y="0"/>
              <a:ext cx="946637" cy="411288"/>
            </a:xfrm>
            <a:custGeom>
              <a:avLst/>
              <a:gdLst/>
              <a:ahLst/>
              <a:cxnLst/>
              <a:rect l="l" t="t" r="r" b="b"/>
              <a:pathLst>
                <a:path w="946637" h="411288" extrusionOk="0">
                  <a:moveTo>
                    <a:pt x="0" y="0"/>
                  </a:moveTo>
                  <a:lnTo>
                    <a:pt x="946637" y="0"/>
                  </a:lnTo>
                  <a:lnTo>
                    <a:pt x="946637" y="411288"/>
                  </a:lnTo>
                  <a:lnTo>
                    <a:pt x="0" y="411288"/>
                  </a:lnTo>
                  <a:close/>
                </a:path>
              </a:pathLst>
            </a:custGeom>
            <a:solidFill>
              <a:srgbClr val="FFFFFF"/>
            </a:solidFill>
            <a:ln>
              <a:noFill/>
            </a:ln>
          </p:spPr>
        </p:sp>
        <p:sp>
          <p:nvSpPr>
            <p:cNvPr id="144" name="Google Shape;144;p3"/>
            <p:cNvSpPr txBox="1"/>
            <p:nvPr/>
          </p:nvSpPr>
          <p:spPr>
            <a:xfrm>
              <a:off x="0" y="-38100"/>
              <a:ext cx="946637" cy="44938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5" name="Google Shape;145;p3"/>
          <p:cNvGrpSpPr/>
          <p:nvPr/>
        </p:nvGrpSpPr>
        <p:grpSpPr>
          <a:xfrm>
            <a:off x="6936832" y="4553745"/>
            <a:ext cx="748549" cy="748549"/>
            <a:chOff x="0" y="0"/>
            <a:chExt cx="812800" cy="812800"/>
          </a:xfrm>
        </p:grpSpPr>
        <p:sp>
          <p:nvSpPr>
            <p:cNvPr id="146" name="Google Shape;146;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3E1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8" name="Google Shape;148;p3"/>
          <p:cNvSpPr txBox="1"/>
          <p:nvPr/>
        </p:nvSpPr>
        <p:spPr>
          <a:xfrm>
            <a:off x="5533197" y="5619906"/>
            <a:ext cx="3594263" cy="38914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300" b="0" i="0" u="none" strike="noStrike" cap="none">
                <a:solidFill>
                  <a:srgbClr val="000000"/>
                </a:solidFill>
                <a:latin typeface="Open Sans"/>
                <a:ea typeface="Open Sans"/>
                <a:cs typeface="Open Sans"/>
                <a:sym typeface="Open Sans"/>
              </a:rPr>
              <a:t>Beneficiarios del proyecto</a:t>
            </a:r>
            <a:endParaRPr/>
          </a:p>
        </p:txBody>
      </p:sp>
      <p:sp>
        <p:nvSpPr>
          <p:cNvPr id="149" name="Google Shape;149;p3"/>
          <p:cNvSpPr txBox="1"/>
          <p:nvPr/>
        </p:nvSpPr>
        <p:spPr>
          <a:xfrm>
            <a:off x="7126799" y="4673807"/>
            <a:ext cx="368616" cy="45127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600" b="0" i="0" u="none" strike="noStrike" cap="none">
                <a:solidFill>
                  <a:srgbClr val="FFFFFF"/>
                </a:solidFill>
                <a:latin typeface="Staatliches"/>
                <a:ea typeface="Staatliches"/>
                <a:cs typeface="Staatliches"/>
                <a:sym typeface="Staatliches"/>
              </a:rPr>
              <a:t>6</a:t>
            </a:r>
            <a:endParaRPr/>
          </a:p>
        </p:txBody>
      </p:sp>
      <p:grpSp>
        <p:nvGrpSpPr>
          <p:cNvPr id="150" name="Google Shape;150;p3"/>
          <p:cNvGrpSpPr/>
          <p:nvPr/>
        </p:nvGrpSpPr>
        <p:grpSpPr>
          <a:xfrm>
            <a:off x="9251285" y="4783358"/>
            <a:ext cx="3594263" cy="1706271"/>
            <a:chOff x="0" y="-38100"/>
            <a:chExt cx="946637" cy="449388"/>
          </a:xfrm>
        </p:grpSpPr>
        <p:sp>
          <p:nvSpPr>
            <p:cNvPr id="151" name="Google Shape;151;p3"/>
            <p:cNvSpPr/>
            <p:nvPr/>
          </p:nvSpPr>
          <p:spPr>
            <a:xfrm>
              <a:off x="0" y="0"/>
              <a:ext cx="946637" cy="411288"/>
            </a:xfrm>
            <a:custGeom>
              <a:avLst/>
              <a:gdLst/>
              <a:ahLst/>
              <a:cxnLst/>
              <a:rect l="l" t="t" r="r" b="b"/>
              <a:pathLst>
                <a:path w="946637" h="411288" extrusionOk="0">
                  <a:moveTo>
                    <a:pt x="0" y="0"/>
                  </a:moveTo>
                  <a:lnTo>
                    <a:pt x="946637" y="0"/>
                  </a:lnTo>
                  <a:lnTo>
                    <a:pt x="946637" y="411288"/>
                  </a:lnTo>
                  <a:lnTo>
                    <a:pt x="0" y="411288"/>
                  </a:lnTo>
                  <a:close/>
                </a:path>
              </a:pathLst>
            </a:custGeom>
            <a:solidFill>
              <a:srgbClr val="FFFFFF"/>
            </a:solidFill>
            <a:ln>
              <a:noFill/>
            </a:ln>
          </p:spPr>
        </p:sp>
        <p:sp>
          <p:nvSpPr>
            <p:cNvPr id="152" name="Google Shape;152;p3"/>
            <p:cNvSpPr txBox="1"/>
            <p:nvPr/>
          </p:nvSpPr>
          <p:spPr>
            <a:xfrm>
              <a:off x="0" y="-38100"/>
              <a:ext cx="946637" cy="44938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3" name="Google Shape;153;p3"/>
          <p:cNvGrpSpPr/>
          <p:nvPr/>
        </p:nvGrpSpPr>
        <p:grpSpPr>
          <a:xfrm>
            <a:off x="10674142" y="4553745"/>
            <a:ext cx="748549" cy="748549"/>
            <a:chOff x="0" y="0"/>
            <a:chExt cx="812800" cy="812800"/>
          </a:xfrm>
        </p:grpSpPr>
        <p:sp>
          <p:nvSpPr>
            <p:cNvPr id="154" name="Google Shape;154;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3E1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6" name="Google Shape;156;p3"/>
          <p:cNvSpPr txBox="1"/>
          <p:nvPr/>
        </p:nvSpPr>
        <p:spPr>
          <a:xfrm>
            <a:off x="9293913" y="5419935"/>
            <a:ext cx="3594263" cy="78908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300" b="0" i="0" u="none" strike="noStrike" cap="none">
                <a:solidFill>
                  <a:srgbClr val="000000"/>
                </a:solidFill>
                <a:latin typeface="Open Sans"/>
                <a:ea typeface="Open Sans"/>
                <a:cs typeface="Open Sans"/>
                <a:sym typeface="Open Sans"/>
              </a:rPr>
              <a:t>Productos o resultados del proyecto</a:t>
            </a:r>
            <a:endParaRPr/>
          </a:p>
        </p:txBody>
      </p:sp>
      <p:sp>
        <p:nvSpPr>
          <p:cNvPr id="157" name="Google Shape;157;p3"/>
          <p:cNvSpPr txBox="1"/>
          <p:nvPr/>
        </p:nvSpPr>
        <p:spPr>
          <a:xfrm>
            <a:off x="10864109" y="4673807"/>
            <a:ext cx="368616" cy="45127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600" b="0" i="0" u="none" strike="noStrike" cap="none">
                <a:solidFill>
                  <a:srgbClr val="FFFFFF"/>
                </a:solidFill>
                <a:latin typeface="Staatliches"/>
                <a:ea typeface="Staatliches"/>
                <a:cs typeface="Staatliches"/>
                <a:sym typeface="Staatliches"/>
              </a:rPr>
              <a:t>7</a:t>
            </a:r>
            <a:endParaRPr/>
          </a:p>
        </p:txBody>
      </p:sp>
      <p:grpSp>
        <p:nvGrpSpPr>
          <p:cNvPr id="158" name="Google Shape;158;p3"/>
          <p:cNvGrpSpPr/>
          <p:nvPr/>
        </p:nvGrpSpPr>
        <p:grpSpPr>
          <a:xfrm>
            <a:off x="12969248" y="4783358"/>
            <a:ext cx="3594263" cy="1706271"/>
            <a:chOff x="0" y="-38100"/>
            <a:chExt cx="946637" cy="449388"/>
          </a:xfrm>
        </p:grpSpPr>
        <p:sp>
          <p:nvSpPr>
            <p:cNvPr id="159" name="Google Shape;159;p3"/>
            <p:cNvSpPr/>
            <p:nvPr/>
          </p:nvSpPr>
          <p:spPr>
            <a:xfrm>
              <a:off x="0" y="0"/>
              <a:ext cx="946637" cy="411288"/>
            </a:xfrm>
            <a:custGeom>
              <a:avLst/>
              <a:gdLst/>
              <a:ahLst/>
              <a:cxnLst/>
              <a:rect l="l" t="t" r="r" b="b"/>
              <a:pathLst>
                <a:path w="946637" h="411288" extrusionOk="0">
                  <a:moveTo>
                    <a:pt x="0" y="0"/>
                  </a:moveTo>
                  <a:lnTo>
                    <a:pt x="946637" y="0"/>
                  </a:lnTo>
                  <a:lnTo>
                    <a:pt x="946637" y="411288"/>
                  </a:lnTo>
                  <a:lnTo>
                    <a:pt x="0" y="411288"/>
                  </a:lnTo>
                  <a:close/>
                </a:path>
              </a:pathLst>
            </a:custGeom>
            <a:solidFill>
              <a:srgbClr val="FFFFFF"/>
            </a:solidFill>
            <a:ln>
              <a:noFill/>
            </a:ln>
          </p:spPr>
        </p:sp>
        <p:sp>
          <p:nvSpPr>
            <p:cNvPr id="160" name="Google Shape;160;p3"/>
            <p:cNvSpPr txBox="1"/>
            <p:nvPr/>
          </p:nvSpPr>
          <p:spPr>
            <a:xfrm>
              <a:off x="0" y="-38100"/>
              <a:ext cx="946637" cy="44938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1" name="Google Shape;161;p3"/>
          <p:cNvGrpSpPr/>
          <p:nvPr/>
        </p:nvGrpSpPr>
        <p:grpSpPr>
          <a:xfrm>
            <a:off x="14392105" y="4553745"/>
            <a:ext cx="748549" cy="748549"/>
            <a:chOff x="0" y="0"/>
            <a:chExt cx="812800" cy="812800"/>
          </a:xfrm>
        </p:grpSpPr>
        <p:sp>
          <p:nvSpPr>
            <p:cNvPr id="162" name="Google Shape;162;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3E1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4" name="Google Shape;164;p3"/>
          <p:cNvSpPr txBox="1"/>
          <p:nvPr/>
        </p:nvSpPr>
        <p:spPr>
          <a:xfrm>
            <a:off x="13222278" y="5619906"/>
            <a:ext cx="3088202" cy="38914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300" b="0" i="0" u="none" strike="noStrike" cap="none">
                <a:solidFill>
                  <a:srgbClr val="000000"/>
                </a:solidFill>
                <a:latin typeface="Open Sans"/>
                <a:ea typeface="Open Sans"/>
                <a:cs typeface="Open Sans"/>
                <a:sym typeface="Open Sans"/>
              </a:rPr>
              <a:t>Coclusion </a:t>
            </a:r>
            <a:endParaRPr/>
          </a:p>
        </p:txBody>
      </p:sp>
      <p:sp>
        <p:nvSpPr>
          <p:cNvPr id="165" name="Google Shape;165;p3"/>
          <p:cNvSpPr txBox="1"/>
          <p:nvPr/>
        </p:nvSpPr>
        <p:spPr>
          <a:xfrm>
            <a:off x="14582072" y="4673807"/>
            <a:ext cx="368616" cy="45127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600" b="0" i="0" u="none" strike="noStrike" cap="none">
                <a:solidFill>
                  <a:srgbClr val="FFFFFF"/>
                </a:solidFill>
                <a:latin typeface="Staatliches"/>
                <a:ea typeface="Staatliches"/>
                <a:cs typeface="Staatliches"/>
                <a:sym typeface="Staatliches"/>
              </a:rPr>
              <a:t>8</a:t>
            </a:r>
            <a:endParaRPr/>
          </a:p>
        </p:txBody>
      </p:sp>
      <p:sp>
        <p:nvSpPr>
          <p:cNvPr id="166" name="Google Shape;166;p3"/>
          <p:cNvSpPr/>
          <p:nvPr/>
        </p:nvSpPr>
        <p:spPr>
          <a:xfrm rot="-5399999">
            <a:off x="15238885" y="6864325"/>
            <a:ext cx="4040829" cy="3291439"/>
          </a:xfrm>
          <a:custGeom>
            <a:avLst/>
            <a:gdLst/>
            <a:ahLst/>
            <a:cxnLst/>
            <a:rect l="l" t="t" r="r" b="b"/>
            <a:pathLst>
              <a:path w="4040829" h="3291439" extrusionOk="0">
                <a:moveTo>
                  <a:pt x="0" y="0"/>
                </a:moveTo>
                <a:lnTo>
                  <a:pt x="4040830" y="0"/>
                </a:lnTo>
                <a:lnTo>
                  <a:pt x="4040830" y="3291439"/>
                </a:lnTo>
                <a:lnTo>
                  <a:pt x="0" y="3291439"/>
                </a:lnTo>
                <a:lnTo>
                  <a:pt x="0" y="0"/>
                </a:lnTo>
                <a:close/>
              </a:path>
            </a:pathLst>
          </a:custGeom>
          <a:blipFill rotWithShape="1">
            <a:blip r:embed="rId4">
              <a:alphaModFix/>
            </a:blip>
            <a:stretch>
              <a:fillRect/>
            </a:stretch>
          </a:blipFill>
          <a:ln>
            <a:noFill/>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4"/>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2144" t="-21204" b="-13061"/>
            </a:stretch>
          </a:blipFill>
          <a:ln>
            <a:noFill/>
          </a:ln>
        </p:spPr>
      </p:sp>
      <p:sp>
        <p:nvSpPr>
          <p:cNvPr id="172" name="Google Shape;172;p4"/>
          <p:cNvSpPr/>
          <p:nvPr/>
        </p:nvSpPr>
        <p:spPr>
          <a:xfrm>
            <a:off x="0" y="0"/>
            <a:ext cx="7067132" cy="10287000"/>
          </a:xfrm>
          <a:custGeom>
            <a:avLst/>
            <a:gdLst/>
            <a:ahLst/>
            <a:cxnLst/>
            <a:rect l="l" t="t" r="r" b="b"/>
            <a:pathLst>
              <a:path w="1094884" h="1593725" extrusionOk="0">
                <a:moveTo>
                  <a:pt x="0" y="0"/>
                </a:moveTo>
                <a:lnTo>
                  <a:pt x="1094884" y="0"/>
                </a:lnTo>
                <a:lnTo>
                  <a:pt x="1094884" y="1593725"/>
                </a:lnTo>
                <a:lnTo>
                  <a:pt x="0" y="1593725"/>
                </a:lnTo>
                <a:close/>
              </a:path>
            </a:pathLst>
          </a:custGeom>
          <a:blipFill rotWithShape="1">
            <a:blip r:embed="rId4">
              <a:alphaModFix amt="73000"/>
            </a:blip>
            <a:stretch>
              <a:fillRect l="-79384" r="-79381"/>
            </a:stretch>
          </a:blipFill>
          <a:ln>
            <a:noFill/>
          </a:ln>
        </p:spPr>
      </p:sp>
      <p:sp>
        <p:nvSpPr>
          <p:cNvPr id="173" name="Google Shape;173;p4"/>
          <p:cNvSpPr txBox="1"/>
          <p:nvPr/>
        </p:nvSpPr>
        <p:spPr>
          <a:xfrm>
            <a:off x="8029550" y="589379"/>
            <a:ext cx="9362134" cy="1299248"/>
          </a:xfrm>
          <a:prstGeom prst="rect">
            <a:avLst/>
          </a:prstGeom>
          <a:noFill/>
          <a:ln>
            <a:noFill/>
          </a:ln>
        </p:spPr>
        <p:txBody>
          <a:bodyPr spcFirstLastPara="1" wrap="square" lIns="0" tIns="0" rIns="0" bIns="0" anchor="t" anchorCtr="0">
            <a:spAutoFit/>
          </a:bodyPr>
          <a:lstStyle/>
          <a:p>
            <a:pPr marL="0" marR="0" lvl="0" indent="0" algn="ctr" rtl="0">
              <a:lnSpc>
                <a:spcPct val="140057"/>
              </a:lnSpc>
              <a:spcBef>
                <a:spcPts val="0"/>
              </a:spcBef>
              <a:spcAft>
                <a:spcPts val="0"/>
              </a:spcAft>
              <a:buNone/>
            </a:pPr>
            <a:r>
              <a:rPr lang="en-US" sz="3450" b="0" i="0" u="none" strike="noStrike" cap="none">
                <a:solidFill>
                  <a:srgbClr val="000000"/>
                </a:solidFill>
                <a:latin typeface="Staatliches"/>
                <a:ea typeface="Staatliches"/>
                <a:cs typeface="Staatliches"/>
                <a:sym typeface="Staatliches"/>
              </a:rPr>
              <a:t>PLANTEAMIENTO DEL PROBLEMA O NECESIDAD QUE SE PRETENDE SOLUCIONAR</a:t>
            </a:r>
            <a:endParaRPr/>
          </a:p>
          <a:p>
            <a:pPr marL="0" marR="0" lvl="0" indent="0" algn="ctr" rtl="0">
              <a:lnSpc>
                <a:spcPct val="14256"/>
              </a:lnSpc>
              <a:spcBef>
                <a:spcPts val="0"/>
              </a:spcBef>
              <a:spcAft>
                <a:spcPts val="0"/>
              </a:spcAft>
              <a:buNone/>
            </a:pPr>
            <a:endParaRPr sz="3450" b="0" i="0" u="none" strike="noStrike" cap="none">
              <a:solidFill>
                <a:srgbClr val="000000"/>
              </a:solidFill>
              <a:latin typeface="Staatliches"/>
              <a:ea typeface="Staatliches"/>
              <a:cs typeface="Staatliches"/>
              <a:sym typeface="Staatliches"/>
            </a:endParaRPr>
          </a:p>
        </p:txBody>
      </p:sp>
      <p:sp>
        <p:nvSpPr>
          <p:cNvPr id="174" name="Google Shape;174;p4"/>
          <p:cNvSpPr/>
          <p:nvPr/>
        </p:nvSpPr>
        <p:spPr>
          <a:xfrm rot="-5399999">
            <a:off x="12970442" y="4690283"/>
            <a:ext cx="6437068" cy="5243285"/>
          </a:xfrm>
          <a:custGeom>
            <a:avLst/>
            <a:gdLst/>
            <a:ahLst/>
            <a:cxnLst/>
            <a:rect l="l" t="t" r="r" b="b"/>
            <a:pathLst>
              <a:path w="6437068" h="5243285" extrusionOk="0">
                <a:moveTo>
                  <a:pt x="0" y="0"/>
                </a:moveTo>
                <a:lnTo>
                  <a:pt x="6437069" y="0"/>
                </a:lnTo>
                <a:lnTo>
                  <a:pt x="6437069" y="5243284"/>
                </a:lnTo>
                <a:lnTo>
                  <a:pt x="0" y="5243284"/>
                </a:lnTo>
                <a:lnTo>
                  <a:pt x="0" y="0"/>
                </a:lnTo>
                <a:close/>
              </a:path>
            </a:pathLst>
          </a:custGeom>
          <a:blipFill rotWithShape="1">
            <a:blip r:embed="rId5">
              <a:alphaModFix amt="51000"/>
            </a:blip>
            <a:stretch>
              <a:fillRect/>
            </a:stretch>
          </a:blipFill>
          <a:ln>
            <a:noFill/>
          </a:ln>
        </p:spPr>
      </p:sp>
      <p:sp>
        <p:nvSpPr>
          <p:cNvPr id="175" name="Google Shape;175;p4"/>
          <p:cNvSpPr txBox="1"/>
          <p:nvPr/>
        </p:nvSpPr>
        <p:spPr>
          <a:xfrm>
            <a:off x="7376875" y="2579790"/>
            <a:ext cx="10667485" cy="6401753"/>
          </a:xfrm>
          <a:prstGeom prst="rect">
            <a:avLst/>
          </a:prstGeom>
          <a:noFill/>
          <a:ln>
            <a:noFill/>
          </a:ln>
        </p:spPr>
        <p:txBody>
          <a:bodyPr spcFirstLastPara="1" wrap="square" lIns="0" tIns="0" rIns="0" bIns="0" anchor="t" anchorCtr="0">
            <a:spAutoFit/>
          </a:bodyPr>
          <a:lstStyle/>
          <a:p>
            <a:r>
              <a:rPr lang="es-ES" sz="3200" dirty="0"/>
              <a:t>En el sector ganadero, la promoción y comercialización de sus productos enfrentan múltiples desafíos. Muchos productores y asociaciones carecen de una plataforma eficiente para dar a conocer sus productos, dificultando la conexión con compradores interesados. Además, la falta de un sistema de comunicación directo entre productores y compradores retrasa los procesos de negociación y adquisición de productos.</a:t>
            </a:r>
          </a:p>
          <a:p>
            <a:r>
              <a:rPr lang="es-ES" sz="3200" dirty="0"/>
              <a:t>Es necesario un Marketplace digital que impulse la visibilidad de estos productos y facilite la interacción entre ambas partes, optimizando la difusión de información relevante y permitiendo una administración centralizada para garantizar la calidad del contenido publicado.</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5"/>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2144" t="-21204" b="-13061"/>
            </a:stretch>
          </a:blipFill>
          <a:ln>
            <a:noFill/>
          </a:ln>
        </p:spPr>
      </p:sp>
      <p:sp>
        <p:nvSpPr>
          <p:cNvPr id="190" name="Google Shape;190;p5"/>
          <p:cNvSpPr txBox="1"/>
          <p:nvPr/>
        </p:nvSpPr>
        <p:spPr>
          <a:xfrm>
            <a:off x="4741857" y="923925"/>
            <a:ext cx="8804286" cy="934841"/>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5451" b="0" i="0" u="none" strike="noStrike" cap="none">
                <a:solidFill>
                  <a:srgbClr val="000000"/>
                </a:solidFill>
                <a:latin typeface="Staatliches"/>
                <a:ea typeface="Staatliches"/>
                <a:cs typeface="Staatliches"/>
                <a:sym typeface="Staatliches"/>
              </a:rPr>
              <a:t>JUSTIFICACIÓN DEL PROYECTO</a:t>
            </a:r>
            <a:endParaRPr/>
          </a:p>
        </p:txBody>
      </p:sp>
      <p:sp>
        <p:nvSpPr>
          <p:cNvPr id="191" name="Google Shape;191;p5"/>
          <p:cNvSpPr txBox="1"/>
          <p:nvPr/>
        </p:nvSpPr>
        <p:spPr>
          <a:xfrm>
            <a:off x="1705650" y="2577000"/>
            <a:ext cx="14876700" cy="6001643"/>
          </a:xfrm>
          <a:prstGeom prst="rect">
            <a:avLst/>
          </a:prstGeom>
          <a:noFill/>
          <a:ln>
            <a:noFill/>
          </a:ln>
        </p:spPr>
        <p:txBody>
          <a:bodyPr spcFirstLastPara="1" wrap="square" lIns="0" tIns="0" rIns="0" bIns="0" anchor="t" anchorCtr="0">
            <a:spAutoFit/>
          </a:bodyPr>
          <a:lstStyle/>
          <a:p>
            <a:r>
              <a:rPr lang="es-ES" sz="3000" dirty="0"/>
              <a:t>Este proyecto tiene como propósito revolucionar la promoción y comercialización de productos mediante un Marketplace accesible, dinámico y eficiente. Con esta plataforma, los productores ganaderos y demás actores del sector podrán difundir información clave sobre la calidad, cantidad y beneficios de sus productos, logrando mayor alcance y reconocimiento en el mercado.</a:t>
            </a:r>
          </a:p>
          <a:p>
            <a:r>
              <a:rPr lang="es-ES" sz="3000" dirty="0"/>
              <a:t>La integración de canales de comunicación directa como WhatsApp y otros medios permitirá una interacción fluida y oportuna con compradores interesados. Además, la implementación de un panel administrativo exclusivo dentro del Marketplace garantizará un control total sobre las publicaciones, asegurando la veracidad y pertinencia de la información.</a:t>
            </a:r>
          </a:p>
          <a:p>
            <a:r>
              <a:rPr lang="es-ES" sz="3000" dirty="0"/>
              <a:t>Con esta iniciativa, no solo se fortalecerá el comercio justo y la rentabilidad de los productores, sino que también se impulsará la digitalización del sector ganadero, abriendo nuevas oportunidades de negocio.</a:t>
            </a:r>
          </a:p>
        </p:txBody>
      </p:sp>
      <p:sp>
        <p:nvSpPr>
          <p:cNvPr id="192" name="Google Shape;192;p5"/>
          <p:cNvSpPr/>
          <p:nvPr/>
        </p:nvSpPr>
        <p:spPr>
          <a:xfrm rot="-5218597" flipH="1">
            <a:off x="15220125" y="-447039"/>
            <a:ext cx="3883539" cy="2461213"/>
          </a:xfrm>
          <a:custGeom>
            <a:avLst/>
            <a:gdLst/>
            <a:ahLst/>
            <a:cxnLst/>
            <a:rect l="l" t="t" r="r" b="b"/>
            <a:pathLst>
              <a:path w="5462160" h="4449177" extrusionOk="0">
                <a:moveTo>
                  <a:pt x="5462160" y="0"/>
                </a:moveTo>
                <a:lnTo>
                  <a:pt x="0" y="0"/>
                </a:lnTo>
                <a:lnTo>
                  <a:pt x="0" y="4449177"/>
                </a:lnTo>
                <a:lnTo>
                  <a:pt x="5462160" y="4449177"/>
                </a:lnTo>
                <a:lnTo>
                  <a:pt x="5462160" y="0"/>
                </a:lnTo>
                <a:close/>
              </a:path>
            </a:pathLst>
          </a:custGeom>
          <a:blipFill rotWithShape="1">
            <a:blip r:embed="rId4">
              <a:alphaModFix amt="73000"/>
            </a:blip>
            <a:stretch>
              <a:fillRect/>
            </a:stretch>
          </a:blipFill>
          <a:ln>
            <a:noFill/>
          </a:ln>
        </p:spPr>
      </p:sp>
      <p:sp>
        <p:nvSpPr>
          <p:cNvPr id="193" name="Google Shape;193;p5"/>
          <p:cNvSpPr/>
          <p:nvPr/>
        </p:nvSpPr>
        <p:spPr>
          <a:xfrm rot="5400000" flipH="1">
            <a:off x="-230138" y="8217487"/>
            <a:ext cx="2813012" cy="2358064"/>
          </a:xfrm>
          <a:custGeom>
            <a:avLst/>
            <a:gdLst/>
            <a:ahLst/>
            <a:cxnLst/>
            <a:rect l="l" t="t" r="r" b="b"/>
            <a:pathLst>
              <a:path w="5462160" h="4449177" extrusionOk="0">
                <a:moveTo>
                  <a:pt x="5462159" y="0"/>
                </a:moveTo>
                <a:lnTo>
                  <a:pt x="0" y="0"/>
                </a:lnTo>
                <a:lnTo>
                  <a:pt x="0" y="4449177"/>
                </a:lnTo>
                <a:lnTo>
                  <a:pt x="5462159" y="4449177"/>
                </a:lnTo>
                <a:lnTo>
                  <a:pt x="5462159" y="0"/>
                </a:lnTo>
                <a:close/>
              </a:path>
            </a:pathLst>
          </a:custGeom>
          <a:blipFill rotWithShape="1">
            <a:blip r:embed="rId5">
              <a:alphaModFix amt="73000"/>
            </a:blip>
            <a:stretch>
              <a:fillRect/>
            </a:stretch>
          </a:blipFill>
          <a:ln>
            <a:noFill/>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6"/>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2144" t="-21204" b="-13061"/>
            </a:stretch>
          </a:blipFill>
          <a:ln>
            <a:noFill/>
          </a:ln>
        </p:spPr>
      </p:sp>
      <p:sp>
        <p:nvSpPr>
          <p:cNvPr id="199" name="Google Shape;199;p6"/>
          <p:cNvSpPr txBox="1"/>
          <p:nvPr/>
        </p:nvSpPr>
        <p:spPr>
          <a:xfrm>
            <a:off x="1028700" y="3477785"/>
            <a:ext cx="8757747" cy="5889176"/>
          </a:xfrm>
          <a:prstGeom prst="rect">
            <a:avLst/>
          </a:prstGeom>
          <a:noFill/>
          <a:ln>
            <a:noFill/>
          </a:ln>
        </p:spPr>
        <p:txBody>
          <a:bodyPr spcFirstLastPara="1" wrap="square" lIns="0" tIns="0" rIns="0" bIns="0" anchor="t" anchorCtr="0">
            <a:spAutoFit/>
          </a:bodyPr>
          <a:lstStyle/>
          <a:p>
            <a:r>
              <a:rPr lang="es-ES" sz="3800" dirty="0"/>
              <a:t>Diseñar e implementar un Marketplace digital que ayude a los productores y actores del sector ganadero a promocionar sus productos, incrementando su visibilidad y facilitando la comunicación con potenciales compradores, para optimizar la rentabilidad y el crecimiento sostenible del sector.</a:t>
            </a:r>
          </a:p>
          <a:p>
            <a:pPr marL="0" marR="0" lvl="0" indent="0" algn="just" rtl="0">
              <a:lnSpc>
                <a:spcPct val="158655"/>
              </a:lnSpc>
              <a:spcBef>
                <a:spcPts val="0"/>
              </a:spcBef>
              <a:spcAft>
                <a:spcPts val="0"/>
              </a:spcAft>
              <a:buNone/>
            </a:pPr>
            <a:endParaRPr sz="2559" b="0" i="0" u="none" strike="noStrike" cap="none" dirty="0">
              <a:solidFill>
                <a:srgbClr val="000000"/>
              </a:solidFill>
              <a:latin typeface="Open Sans"/>
              <a:ea typeface="Open Sans"/>
              <a:cs typeface="Open Sans"/>
              <a:sym typeface="Open Sans"/>
            </a:endParaRPr>
          </a:p>
        </p:txBody>
      </p:sp>
      <p:sp>
        <p:nvSpPr>
          <p:cNvPr id="200" name="Google Shape;200;p6"/>
          <p:cNvSpPr/>
          <p:nvPr/>
        </p:nvSpPr>
        <p:spPr>
          <a:xfrm>
            <a:off x="10636822" y="0"/>
            <a:ext cx="7651178" cy="10287000"/>
          </a:xfrm>
          <a:custGeom>
            <a:avLst/>
            <a:gdLst/>
            <a:ahLst/>
            <a:cxnLst/>
            <a:rect l="l" t="t" r="r" b="b"/>
            <a:pathLst>
              <a:path w="1185368" h="1593725" extrusionOk="0">
                <a:moveTo>
                  <a:pt x="0" y="0"/>
                </a:moveTo>
                <a:lnTo>
                  <a:pt x="1185368" y="0"/>
                </a:lnTo>
                <a:lnTo>
                  <a:pt x="1185368" y="1593725"/>
                </a:lnTo>
                <a:lnTo>
                  <a:pt x="0" y="1593725"/>
                </a:lnTo>
                <a:close/>
              </a:path>
            </a:pathLst>
          </a:custGeom>
          <a:blipFill rotWithShape="1">
            <a:blip r:embed="rId4">
              <a:alphaModFix amt="25000"/>
            </a:blip>
            <a:stretch>
              <a:fillRect l="-70396" r="-70399"/>
            </a:stretch>
          </a:blipFill>
          <a:ln>
            <a:noFill/>
          </a:ln>
        </p:spPr>
      </p:sp>
      <p:sp>
        <p:nvSpPr>
          <p:cNvPr id="201" name="Google Shape;201;p6"/>
          <p:cNvSpPr txBox="1"/>
          <p:nvPr/>
        </p:nvSpPr>
        <p:spPr>
          <a:xfrm>
            <a:off x="982161" y="1791689"/>
            <a:ext cx="8804286" cy="928272"/>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5451" b="0" i="0" u="none" strike="noStrike" cap="none">
                <a:solidFill>
                  <a:srgbClr val="000000"/>
                </a:solidFill>
                <a:latin typeface="Staatliches"/>
                <a:ea typeface="Staatliches"/>
                <a:cs typeface="Staatliches"/>
                <a:sym typeface="Staatliches"/>
              </a:rPr>
              <a:t>OBJETIVO GENERAL</a:t>
            </a:r>
            <a:endParaRPr/>
          </a:p>
        </p:txBody>
      </p:sp>
      <p:sp>
        <p:nvSpPr>
          <p:cNvPr id="202" name="Google Shape;202;p6"/>
          <p:cNvSpPr/>
          <p:nvPr/>
        </p:nvSpPr>
        <p:spPr>
          <a:xfrm>
            <a:off x="-297300" y="6381248"/>
            <a:ext cx="6437068" cy="5243285"/>
          </a:xfrm>
          <a:custGeom>
            <a:avLst/>
            <a:gdLst/>
            <a:ahLst/>
            <a:cxnLst/>
            <a:rect l="l" t="t" r="r" b="b"/>
            <a:pathLst>
              <a:path w="6437068" h="5243285" extrusionOk="0">
                <a:moveTo>
                  <a:pt x="0" y="0"/>
                </a:moveTo>
                <a:lnTo>
                  <a:pt x="6437069" y="0"/>
                </a:lnTo>
                <a:lnTo>
                  <a:pt x="6437069" y="5243284"/>
                </a:lnTo>
                <a:lnTo>
                  <a:pt x="0" y="5243284"/>
                </a:lnTo>
                <a:lnTo>
                  <a:pt x="0" y="0"/>
                </a:lnTo>
                <a:close/>
              </a:path>
            </a:pathLst>
          </a:custGeom>
          <a:blipFill rotWithShape="1">
            <a:blip r:embed="rId5">
              <a:alphaModFix amt="51000"/>
            </a:blip>
            <a:stretch>
              <a:fillRect/>
            </a:stretch>
          </a:blipFill>
          <a:ln>
            <a:noFill/>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7"/>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2144" t="-21204" b="-13061"/>
            </a:stretch>
          </a:blipFill>
          <a:ln>
            <a:noFill/>
          </a:ln>
        </p:spPr>
      </p:sp>
      <p:sp>
        <p:nvSpPr>
          <p:cNvPr id="208" name="Google Shape;208;p7"/>
          <p:cNvSpPr txBox="1"/>
          <p:nvPr/>
        </p:nvSpPr>
        <p:spPr>
          <a:xfrm>
            <a:off x="4741857" y="505382"/>
            <a:ext cx="8804286" cy="888267"/>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5151" b="0" i="0" u="none" strike="noStrike" cap="none" dirty="0">
                <a:solidFill>
                  <a:srgbClr val="000000"/>
                </a:solidFill>
                <a:latin typeface="Staatliches"/>
                <a:ea typeface="Staatliches"/>
                <a:cs typeface="Staatliches"/>
                <a:sym typeface="Staatliches"/>
              </a:rPr>
              <a:t>OBJETIVOS ESPECÍFICOS</a:t>
            </a:r>
            <a:endParaRPr dirty="0"/>
          </a:p>
        </p:txBody>
      </p:sp>
      <p:sp>
        <p:nvSpPr>
          <p:cNvPr id="209" name="Google Shape;209;p7"/>
          <p:cNvSpPr txBox="1"/>
          <p:nvPr/>
        </p:nvSpPr>
        <p:spPr>
          <a:xfrm>
            <a:off x="1355850" y="1724973"/>
            <a:ext cx="15576300" cy="7045006"/>
          </a:xfrm>
          <a:prstGeom prst="rect">
            <a:avLst/>
          </a:prstGeom>
          <a:noFill/>
          <a:ln>
            <a:noFill/>
          </a:ln>
        </p:spPr>
        <p:txBody>
          <a:bodyPr spcFirstLastPara="1" wrap="square" lIns="0" tIns="0" rIns="0" bIns="0" anchor="t" anchorCtr="0">
            <a:spAutoFit/>
          </a:bodyPr>
          <a:lstStyle/>
          <a:p>
            <a:pPr marL="582932" lvl="1" indent="-291465" algn="just">
              <a:lnSpc>
                <a:spcPct val="140000"/>
              </a:lnSpc>
              <a:buSzPts val="2700"/>
              <a:buFont typeface="Arial"/>
              <a:buChar char="•"/>
            </a:pPr>
            <a:r>
              <a:rPr lang="es-ES" sz="2800" dirty="0"/>
              <a:t>Desarrollar un Marketplace digital accesible y eficiente que permita a los productores ganaderos promocionar sus productos de manera centralizada y dinámica.</a:t>
            </a:r>
          </a:p>
          <a:p>
            <a:pPr marL="582932" lvl="1" indent="-291465" algn="just">
              <a:lnSpc>
                <a:spcPct val="140000"/>
              </a:lnSpc>
              <a:buSzPts val="2700"/>
              <a:buFont typeface="Arial"/>
              <a:buChar char="•"/>
            </a:pPr>
            <a:endParaRPr lang="es-ES" sz="2800" b="0" i="0" u="none" strike="noStrike" cap="none" dirty="0">
              <a:solidFill>
                <a:srgbClr val="000000"/>
              </a:solidFill>
              <a:latin typeface="Arial"/>
              <a:ea typeface="Arial"/>
              <a:cs typeface="Arial"/>
              <a:sym typeface="Arial"/>
            </a:endParaRPr>
          </a:p>
          <a:p>
            <a:pPr marL="582932" lvl="1" indent="-291465" algn="just">
              <a:lnSpc>
                <a:spcPct val="140000"/>
              </a:lnSpc>
              <a:buSzPts val="2700"/>
              <a:buFont typeface="Arial"/>
              <a:buChar char="•"/>
            </a:pPr>
            <a:r>
              <a:rPr lang="es-ES" sz="2700" dirty="0"/>
              <a:t>Optimizar la visibilidad de los productos ganaderos mediante la difusión de información relevante sobre su calidad, cantidad y beneficios.</a:t>
            </a:r>
          </a:p>
          <a:p>
            <a:pPr marL="291467" lvl="1" algn="just">
              <a:lnSpc>
                <a:spcPct val="140000"/>
              </a:lnSpc>
              <a:buSzPts val="2700"/>
            </a:pPr>
            <a:endParaRPr sz="2700" b="0" i="0" u="none" strike="noStrike" cap="none" dirty="0">
              <a:solidFill>
                <a:srgbClr val="000000"/>
              </a:solidFill>
              <a:latin typeface="Arial"/>
              <a:ea typeface="Arial"/>
              <a:cs typeface="Arial"/>
              <a:sym typeface="Arial"/>
            </a:endParaRPr>
          </a:p>
          <a:p>
            <a:pPr marL="582932" lvl="1" indent="-291465" algn="just">
              <a:lnSpc>
                <a:spcPct val="140000"/>
              </a:lnSpc>
              <a:buSzPts val="2700"/>
              <a:buFont typeface="Arial"/>
              <a:buChar char="•"/>
            </a:pPr>
            <a:r>
              <a:rPr lang="es-ES" sz="2700" dirty="0"/>
              <a:t>Facilitar la interacción directa y oportuna entre ganaderos y compradores a través de canales de comunicación integrados.</a:t>
            </a:r>
          </a:p>
          <a:p>
            <a:pPr marL="291467" lvl="1" algn="just">
              <a:lnSpc>
                <a:spcPct val="140000"/>
              </a:lnSpc>
              <a:buSzPts val="2700"/>
            </a:pPr>
            <a:endParaRPr sz="2700" b="0" i="0" u="none" strike="noStrike" cap="none" dirty="0">
              <a:solidFill>
                <a:srgbClr val="000000"/>
              </a:solidFill>
              <a:latin typeface="Arial"/>
              <a:ea typeface="Arial"/>
              <a:cs typeface="Arial"/>
              <a:sym typeface="Arial"/>
            </a:endParaRPr>
          </a:p>
          <a:p>
            <a:pPr marL="582932" lvl="1" indent="-291465" algn="just">
              <a:lnSpc>
                <a:spcPct val="140000"/>
              </a:lnSpc>
              <a:buSzPts val="2700"/>
              <a:buFont typeface="Arial"/>
              <a:buChar char="•"/>
            </a:pPr>
            <a:r>
              <a:rPr lang="es-ES" sz="2700" dirty="0"/>
              <a:t>Impulsar la digitalización del sector ganadero como estrategia para mejorar su competitividad, fomentar el comercio justo y aumentar la rentabilidad de los productores.</a:t>
            </a:r>
            <a:endParaRPr sz="2700" b="0" i="0" u="none" strike="noStrike" cap="none" dirty="0">
              <a:solidFill>
                <a:srgbClr val="000000"/>
              </a:solidFill>
              <a:latin typeface="Arial"/>
              <a:ea typeface="Arial"/>
              <a:cs typeface="Arial"/>
              <a:sym typeface="Arial"/>
            </a:endParaRPr>
          </a:p>
          <a:p>
            <a:pPr marL="0" marR="0" lvl="0" indent="0" algn="just" rtl="0">
              <a:lnSpc>
                <a:spcPct val="140000"/>
              </a:lnSpc>
              <a:spcBef>
                <a:spcPts val="0"/>
              </a:spcBef>
              <a:spcAft>
                <a:spcPts val="0"/>
              </a:spcAft>
              <a:buNone/>
            </a:pPr>
            <a:endParaRPr sz="2700" b="0" i="0" u="none" strike="noStrike" cap="none" dirty="0">
              <a:solidFill>
                <a:srgbClr val="000000"/>
              </a:solidFill>
              <a:latin typeface="Arial"/>
              <a:ea typeface="Arial"/>
              <a:cs typeface="Arial"/>
              <a:sym typeface="Arial"/>
            </a:endParaRPr>
          </a:p>
        </p:txBody>
      </p:sp>
      <p:sp>
        <p:nvSpPr>
          <p:cNvPr id="210" name="Google Shape;210;p7"/>
          <p:cNvSpPr/>
          <p:nvPr/>
        </p:nvSpPr>
        <p:spPr>
          <a:xfrm rot="-5400000" flipH="1">
            <a:off x="14308868" y="-156155"/>
            <a:ext cx="5462160" cy="4449177"/>
          </a:xfrm>
          <a:custGeom>
            <a:avLst/>
            <a:gdLst/>
            <a:ahLst/>
            <a:cxnLst/>
            <a:rect l="l" t="t" r="r" b="b"/>
            <a:pathLst>
              <a:path w="5462160" h="4449177" extrusionOk="0">
                <a:moveTo>
                  <a:pt x="5462160" y="0"/>
                </a:moveTo>
                <a:lnTo>
                  <a:pt x="0" y="0"/>
                </a:lnTo>
                <a:lnTo>
                  <a:pt x="0" y="4449177"/>
                </a:lnTo>
                <a:lnTo>
                  <a:pt x="5462160" y="4449177"/>
                </a:lnTo>
                <a:lnTo>
                  <a:pt x="5462160" y="0"/>
                </a:lnTo>
                <a:close/>
              </a:path>
            </a:pathLst>
          </a:custGeom>
          <a:blipFill rotWithShape="1">
            <a:blip r:embed="rId4">
              <a:alphaModFix amt="51000"/>
            </a:blip>
            <a:stretch>
              <a:fillRect/>
            </a:stretch>
          </a:blipFill>
          <a:ln>
            <a:noFill/>
          </a:ln>
        </p:spPr>
      </p:sp>
      <p:sp>
        <p:nvSpPr>
          <p:cNvPr id="211" name="Google Shape;211;p7"/>
          <p:cNvSpPr/>
          <p:nvPr/>
        </p:nvSpPr>
        <p:spPr>
          <a:xfrm rot="4473329" flipH="1">
            <a:off x="-2958637" y="6673131"/>
            <a:ext cx="5462160" cy="4449177"/>
          </a:xfrm>
          <a:custGeom>
            <a:avLst/>
            <a:gdLst/>
            <a:ahLst/>
            <a:cxnLst/>
            <a:rect l="l" t="t" r="r" b="b"/>
            <a:pathLst>
              <a:path w="5462160" h="4449177" extrusionOk="0">
                <a:moveTo>
                  <a:pt x="5462160" y="0"/>
                </a:moveTo>
                <a:lnTo>
                  <a:pt x="0" y="0"/>
                </a:lnTo>
                <a:lnTo>
                  <a:pt x="0" y="4449177"/>
                </a:lnTo>
                <a:lnTo>
                  <a:pt x="5462160" y="4449177"/>
                </a:lnTo>
                <a:lnTo>
                  <a:pt x="5462160" y="0"/>
                </a:lnTo>
                <a:close/>
              </a:path>
            </a:pathLst>
          </a:custGeom>
          <a:blipFill rotWithShape="1">
            <a:blip r:embed="rId5">
              <a:alphaModFix amt="51000"/>
            </a:blip>
            <a:stretch>
              <a:fillRect/>
            </a:stretch>
          </a:blipFill>
          <a:ln>
            <a:noFill/>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8"/>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2144" t="-21204" b="-13061"/>
            </a:stretch>
          </a:blipFill>
          <a:ln>
            <a:noFill/>
          </a:ln>
        </p:spPr>
      </p:sp>
      <p:sp>
        <p:nvSpPr>
          <p:cNvPr id="217" name="Google Shape;217;p8"/>
          <p:cNvSpPr/>
          <p:nvPr/>
        </p:nvSpPr>
        <p:spPr>
          <a:xfrm>
            <a:off x="1402286" y="2955823"/>
            <a:ext cx="2623185" cy="2623185"/>
          </a:xfrm>
          <a:custGeom>
            <a:avLst/>
            <a:gdLst/>
            <a:ahLst/>
            <a:cxnLst/>
            <a:rect l="l" t="t" r="r" b="b"/>
            <a:pathLst>
              <a:path w="812800" h="812800" extrusionOk="0">
                <a:moveTo>
                  <a:pt x="0" y="0"/>
                </a:moveTo>
                <a:lnTo>
                  <a:pt x="812800" y="0"/>
                </a:lnTo>
                <a:lnTo>
                  <a:pt x="812800" y="812800"/>
                </a:lnTo>
                <a:lnTo>
                  <a:pt x="0" y="812800"/>
                </a:lnTo>
                <a:close/>
              </a:path>
            </a:pathLst>
          </a:custGeom>
          <a:blipFill rotWithShape="1">
            <a:blip r:embed="rId4">
              <a:alphaModFix/>
            </a:blip>
            <a:stretch>
              <a:fillRect l="-24901" r="-24901"/>
            </a:stretch>
          </a:blipFill>
          <a:ln>
            <a:noFill/>
          </a:ln>
        </p:spPr>
      </p:sp>
      <p:sp>
        <p:nvSpPr>
          <p:cNvPr id="218" name="Google Shape;218;p8"/>
          <p:cNvSpPr/>
          <p:nvPr/>
        </p:nvSpPr>
        <p:spPr>
          <a:xfrm>
            <a:off x="1402286" y="6062240"/>
            <a:ext cx="2623185" cy="2623185"/>
          </a:xfrm>
          <a:custGeom>
            <a:avLst/>
            <a:gdLst/>
            <a:ahLst/>
            <a:cxnLst/>
            <a:rect l="l" t="t" r="r" b="b"/>
            <a:pathLst>
              <a:path w="812800" h="812800" extrusionOk="0">
                <a:moveTo>
                  <a:pt x="0" y="0"/>
                </a:moveTo>
                <a:lnTo>
                  <a:pt x="812800" y="0"/>
                </a:lnTo>
                <a:lnTo>
                  <a:pt x="812800" y="812800"/>
                </a:lnTo>
                <a:lnTo>
                  <a:pt x="0" y="812800"/>
                </a:lnTo>
                <a:close/>
              </a:path>
            </a:pathLst>
          </a:custGeom>
          <a:blipFill rotWithShape="1">
            <a:blip r:embed="rId5">
              <a:alphaModFix/>
            </a:blip>
            <a:stretch>
              <a:fillRect l="-27387" t="-11622" r="-96126" b="-4047"/>
            </a:stretch>
          </a:blipFill>
          <a:ln>
            <a:noFill/>
          </a:ln>
        </p:spPr>
      </p:sp>
      <p:sp>
        <p:nvSpPr>
          <p:cNvPr id="219" name="Google Shape;219;p8"/>
          <p:cNvSpPr/>
          <p:nvPr/>
        </p:nvSpPr>
        <p:spPr>
          <a:xfrm>
            <a:off x="4475897" y="6062240"/>
            <a:ext cx="2623185" cy="2623185"/>
          </a:xfrm>
          <a:custGeom>
            <a:avLst/>
            <a:gdLst/>
            <a:ahLst/>
            <a:cxnLst/>
            <a:rect l="l" t="t" r="r" b="b"/>
            <a:pathLst>
              <a:path w="812800" h="812800" extrusionOk="0">
                <a:moveTo>
                  <a:pt x="0" y="0"/>
                </a:moveTo>
                <a:lnTo>
                  <a:pt x="812800" y="0"/>
                </a:lnTo>
                <a:lnTo>
                  <a:pt x="812800" y="812800"/>
                </a:lnTo>
                <a:lnTo>
                  <a:pt x="0" y="812800"/>
                </a:lnTo>
                <a:close/>
              </a:path>
            </a:pathLst>
          </a:custGeom>
          <a:blipFill rotWithShape="1">
            <a:blip r:embed="rId6">
              <a:alphaModFix/>
            </a:blip>
            <a:stretch>
              <a:fillRect l="-38885" r="-38883"/>
            </a:stretch>
          </a:blipFill>
          <a:ln>
            <a:noFill/>
          </a:ln>
        </p:spPr>
      </p:sp>
      <p:sp>
        <p:nvSpPr>
          <p:cNvPr id="220" name="Google Shape;220;p8"/>
          <p:cNvSpPr txBox="1"/>
          <p:nvPr/>
        </p:nvSpPr>
        <p:spPr>
          <a:xfrm>
            <a:off x="4741857" y="942975"/>
            <a:ext cx="8804286" cy="803203"/>
          </a:xfrm>
          <a:prstGeom prst="rect">
            <a:avLst/>
          </a:prstGeom>
          <a:noFill/>
          <a:ln>
            <a:noFill/>
          </a:ln>
        </p:spPr>
        <p:txBody>
          <a:bodyPr spcFirstLastPara="1" wrap="square" lIns="0" tIns="0" rIns="0" bIns="0" anchor="t" anchorCtr="0">
            <a:spAutoFit/>
          </a:bodyPr>
          <a:lstStyle/>
          <a:p>
            <a:pPr marL="0" marR="0" lvl="0" indent="0" algn="ctr" rtl="0">
              <a:lnSpc>
                <a:spcPct val="140012"/>
              </a:lnSpc>
              <a:spcBef>
                <a:spcPts val="0"/>
              </a:spcBef>
              <a:spcAft>
                <a:spcPts val="0"/>
              </a:spcAft>
              <a:buNone/>
            </a:pPr>
            <a:r>
              <a:rPr lang="en-US" sz="4751" b="0" i="0" u="none" strike="noStrike" cap="none">
                <a:solidFill>
                  <a:srgbClr val="000000"/>
                </a:solidFill>
                <a:latin typeface="Staatliches"/>
                <a:ea typeface="Staatliches"/>
                <a:cs typeface="Staatliches"/>
                <a:sym typeface="Staatliches"/>
              </a:rPr>
              <a:t>BENEFICIARIOS DEL PROYECTO</a:t>
            </a:r>
            <a:endParaRPr/>
          </a:p>
        </p:txBody>
      </p:sp>
      <p:sp>
        <p:nvSpPr>
          <p:cNvPr id="221" name="Google Shape;221;p8"/>
          <p:cNvSpPr/>
          <p:nvPr/>
        </p:nvSpPr>
        <p:spPr>
          <a:xfrm>
            <a:off x="4475897" y="2955823"/>
            <a:ext cx="2623185" cy="2623185"/>
          </a:xfrm>
          <a:custGeom>
            <a:avLst/>
            <a:gdLst/>
            <a:ahLst/>
            <a:cxnLst/>
            <a:rect l="l" t="t" r="r" b="b"/>
            <a:pathLst>
              <a:path w="812800" h="812800" extrusionOk="0">
                <a:moveTo>
                  <a:pt x="0" y="0"/>
                </a:moveTo>
                <a:lnTo>
                  <a:pt x="812800" y="0"/>
                </a:lnTo>
                <a:lnTo>
                  <a:pt x="812800" y="812800"/>
                </a:lnTo>
                <a:lnTo>
                  <a:pt x="0" y="812800"/>
                </a:lnTo>
                <a:close/>
              </a:path>
            </a:pathLst>
          </a:custGeom>
          <a:blipFill rotWithShape="1">
            <a:blip r:embed="rId7">
              <a:alphaModFix/>
            </a:blip>
            <a:stretch>
              <a:fillRect l="-76980" r="-76980"/>
            </a:stretch>
          </a:blipFill>
          <a:ln>
            <a:noFill/>
          </a:ln>
        </p:spPr>
      </p:sp>
      <p:sp>
        <p:nvSpPr>
          <p:cNvPr id="222" name="Google Shape;222;p8"/>
          <p:cNvSpPr/>
          <p:nvPr/>
        </p:nvSpPr>
        <p:spPr>
          <a:xfrm rot="10800000">
            <a:off x="12740442" y="-871930"/>
            <a:ext cx="5547558" cy="4518738"/>
          </a:xfrm>
          <a:custGeom>
            <a:avLst/>
            <a:gdLst/>
            <a:ahLst/>
            <a:cxnLst/>
            <a:rect l="l" t="t" r="r" b="b"/>
            <a:pathLst>
              <a:path w="5547558" h="4518738" extrusionOk="0">
                <a:moveTo>
                  <a:pt x="0" y="0"/>
                </a:moveTo>
                <a:lnTo>
                  <a:pt x="5547558" y="0"/>
                </a:lnTo>
                <a:lnTo>
                  <a:pt x="5547558" y="4518738"/>
                </a:lnTo>
                <a:lnTo>
                  <a:pt x="0" y="4518738"/>
                </a:lnTo>
                <a:lnTo>
                  <a:pt x="0" y="0"/>
                </a:lnTo>
                <a:close/>
              </a:path>
            </a:pathLst>
          </a:custGeom>
          <a:blipFill rotWithShape="1">
            <a:blip r:embed="rId8">
              <a:alphaModFix amt="51000"/>
            </a:blip>
            <a:stretch>
              <a:fillRect/>
            </a:stretch>
          </a:blipFill>
          <a:ln>
            <a:noFill/>
          </a:ln>
        </p:spPr>
      </p:sp>
      <p:sp>
        <p:nvSpPr>
          <p:cNvPr id="223" name="Google Shape;223;p8"/>
          <p:cNvSpPr txBox="1"/>
          <p:nvPr/>
        </p:nvSpPr>
        <p:spPr>
          <a:xfrm>
            <a:off x="7546757" y="2075209"/>
            <a:ext cx="9593228" cy="8726060"/>
          </a:xfrm>
          <a:prstGeom prst="rect">
            <a:avLst/>
          </a:prstGeom>
          <a:noFill/>
          <a:ln>
            <a:noFill/>
          </a:ln>
        </p:spPr>
        <p:txBody>
          <a:bodyPr spcFirstLastPara="1" wrap="square" lIns="0" tIns="0" rIns="0" bIns="0" anchor="t" anchorCtr="0">
            <a:spAutoFit/>
          </a:bodyPr>
          <a:lstStyle/>
          <a:p>
            <a:pPr marL="626111" marR="0" lvl="1" indent="-313055" algn="l" rtl="0">
              <a:lnSpc>
                <a:spcPct val="140000"/>
              </a:lnSpc>
              <a:spcBef>
                <a:spcPts val="0"/>
              </a:spcBef>
              <a:spcAft>
                <a:spcPts val="0"/>
              </a:spcAft>
              <a:buClr>
                <a:srgbClr val="000000"/>
              </a:buClr>
              <a:buSzPts val="2900"/>
              <a:buFont typeface="Arial"/>
              <a:buChar char="•"/>
            </a:pPr>
            <a:r>
              <a:rPr lang="en-US" sz="2900" b="0" i="0" u="none" strike="noStrike" cap="none" dirty="0" err="1">
                <a:solidFill>
                  <a:srgbClr val="000000"/>
                </a:solidFill>
                <a:latin typeface="Arial"/>
                <a:ea typeface="Arial"/>
                <a:cs typeface="Arial"/>
                <a:sym typeface="Arial"/>
              </a:rPr>
              <a:t>Empresas</a:t>
            </a:r>
            <a:r>
              <a:rPr lang="en-US" sz="2900" b="0" i="0" u="none" strike="noStrike" cap="none" dirty="0">
                <a:solidFill>
                  <a:srgbClr val="000000"/>
                </a:solidFill>
                <a:latin typeface="Arial"/>
                <a:ea typeface="Arial"/>
                <a:cs typeface="Arial"/>
                <a:sym typeface="Arial"/>
              </a:rPr>
              <a:t> del sector </a:t>
            </a:r>
            <a:r>
              <a:rPr lang="en-US" sz="2900" b="0" i="0" u="none" strike="noStrike" cap="none" dirty="0" err="1">
                <a:solidFill>
                  <a:srgbClr val="000000"/>
                </a:solidFill>
                <a:latin typeface="Arial"/>
                <a:ea typeface="Arial"/>
                <a:cs typeface="Arial"/>
                <a:sym typeface="Arial"/>
              </a:rPr>
              <a:t>ganadero</a:t>
            </a:r>
            <a:r>
              <a:rPr lang="en-US" sz="2900" b="0" i="0" u="none" strike="noStrike" cap="none" dirty="0">
                <a:solidFill>
                  <a:srgbClr val="000000"/>
                </a:solidFill>
                <a:latin typeface="Arial"/>
                <a:ea typeface="Arial"/>
                <a:cs typeface="Arial"/>
                <a:sym typeface="Arial"/>
              </a:rPr>
              <a:t> que </a:t>
            </a:r>
            <a:r>
              <a:rPr lang="en-US" sz="2900" b="0" i="0" u="none" strike="noStrike" cap="none" dirty="0" err="1">
                <a:solidFill>
                  <a:srgbClr val="000000"/>
                </a:solidFill>
                <a:latin typeface="Arial"/>
                <a:ea typeface="Arial"/>
                <a:cs typeface="Arial"/>
                <a:sym typeface="Arial"/>
              </a:rPr>
              <a:t>requieren</a:t>
            </a:r>
            <a:r>
              <a:rPr lang="en-US" sz="2900" b="0" i="0" u="none" strike="noStrike" cap="none" dirty="0">
                <a:solidFill>
                  <a:srgbClr val="000000"/>
                </a:solidFill>
                <a:latin typeface="Arial"/>
                <a:ea typeface="Arial"/>
                <a:cs typeface="Arial"/>
                <a:sym typeface="Arial"/>
              </a:rPr>
              <a:t> herramientas </a:t>
            </a:r>
            <a:r>
              <a:rPr lang="en-US" sz="2900" b="0" i="0" u="none" strike="noStrike" cap="none" dirty="0" err="1">
                <a:solidFill>
                  <a:srgbClr val="000000"/>
                </a:solidFill>
                <a:latin typeface="Arial"/>
                <a:ea typeface="Arial"/>
                <a:cs typeface="Arial"/>
                <a:sym typeface="Arial"/>
              </a:rPr>
              <a:t>tecnológicas</a:t>
            </a:r>
            <a:r>
              <a:rPr lang="en-US" sz="2900" b="0" i="0" u="none" strike="noStrike" cap="none" dirty="0">
                <a:solidFill>
                  <a:srgbClr val="000000"/>
                </a:solidFill>
                <a:latin typeface="Arial"/>
                <a:ea typeface="Arial"/>
                <a:cs typeface="Arial"/>
                <a:sym typeface="Arial"/>
              </a:rPr>
              <a:t> </a:t>
            </a:r>
            <a:r>
              <a:rPr lang="en-US" sz="2900" b="0" i="0" u="none" strike="noStrike" cap="none" dirty="0" err="1">
                <a:solidFill>
                  <a:srgbClr val="000000"/>
                </a:solidFill>
                <a:latin typeface="Arial"/>
                <a:ea typeface="Arial"/>
                <a:cs typeface="Arial"/>
                <a:sym typeface="Arial"/>
              </a:rPr>
              <a:t>avanzadas</a:t>
            </a:r>
            <a:r>
              <a:rPr lang="en-US" sz="2900" b="0" i="0" u="none" strike="noStrike" cap="none" dirty="0">
                <a:solidFill>
                  <a:srgbClr val="000000"/>
                </a:solidFill>
                <a:latin typeface="Arial"/>
                <a:ea typeface="Arial"/>
                <a:cs typeface="Arial"/>
                <a:sym typeface="Arial"/>
              </a:rPr>
              <a:t> para </a:t>
            </a:r>
            <a:r>
              <a:rPr lang="en-US" sz="2900" b="0" i="0" u="none" strike="noStrike" cap="none" dirty="0" err="1">
                <a:solidFill>
                  <a:srgbClr val="000000"/>
                </a:solidFill>
                <a:latin typeface="Arial"/>
                <a:ea typeface="Arial"/>
                <a:cs typeface="Arial"/>
                <a:sym typeface="Arial"/>
              </a:rPr>
              <a:t>optimizar</a:t>
            </a:r>
            <a:r>
              <a:rPr lang="en-US" sz="2900" b="0" i="0" u="none" strike="noStrike" cap="none" dirty="0">
                <a:solidFill>
                  <a:srgbClr val="000000"/>
                </a:solidFill>
                <a:latin typeface="Arial"/>
                <a:ea typeface="Arial"/>
                <a:cs typeface="Arial"/>
                <a:sym typeface="Arial"/>
              </a:rPr>
              <a:t> </a:t>
            </a:r>
            <a:r>
              <a:rPr lang="en-US" sz="2900" b="0" i="0" u="none" strike="noStrike" cap="none" dirty="0" err="1">
                <a:solidFill>
                  <a:srgbClr val="000000"/>
                </a:solidFill>
                <a:latin typeface="Arial"/>
                <a:ea typeface="Arial"/>
                <a:cs typeface="Arial"/>
                <a:sym typeface="Arial"/>
              </a:rPr>
              <a:t>su</a:t>
            </a:r>
            <a:r>
              <a:rPr lang="en-US" sz="2900" b="0" i="0" u="none" strike="noStrike" cap="none" dirty="0">
                <a:solidFill>
                  <a:srgbClr val="000000"/>
                </a:solidFill>
                <a:latin typeface="Arial"/>
                <a:ea typeface="Arial"/>
                <a:cs typeface="Arial"/>
                <a:sym typeface="Arial"/>
              </a:rPr>
              <a:t> </a:t>
            </a:r>
            <a:r>
              <a:rPr lang="en-US" sz="2900" b="0" i="0" u="none" strike="noStrike" cap="none" dirty="0" err="1">
                <a:solidFill>
                  <a:srgbClr val="000000"/>
                </a:solidFill>
                <a:latin typeface="Arial"/>
                <a:ea typeface="Arial"/>
                <a:cs typeface="Arial"/>
                <a:sym typeface="Arial"/>
              </a:rPr>
              <a:t>gestión</a:t>
            </a:r>
            <a:r>
              <a:rPr lang="en-US" sz="2900" b="0" i="0" u="none" strike="noStrike" cap="none" dirty="0">
                <a:solidFill>
                  <a:srgbClr val="000000"/>
                </a:solidFill>
                <a:latin typeface="Arial"/>
                <a:ea typeface="Arial"/>
                <a:cs typeface="Arial"/>
                <a:sym typeface="Arial"/>
              </a:rPr>
              <a:t> </a:t>
            </a:r>
            <a:r>
              <a:rPr lang="en-US" sz="2900" b="0" i="0" u="none" strike="noStrike" cap="none" dirty="0" err="1">
                <a:solidFill>
                  <a:srgbClr val="000000"/>
                </a:solidFill>
                <a:latin typeface="Arial"/>
                <a:ea typeface="Arial"/>
                <a:cs typeface="Arial"/>
                <a:sym typeface="Arial"/>
              </a:rPr>
              <a:t>comercial</a:t>
            </a:r>
            <a:r>
              <a:rPr lang="en-US" sz="2900" b="0" i="0" u="none" strike="noStrike" cap="none" dirty="0">
                <a:solidFill>
                  <a:srgbClr val="000000"/>
                </a:solidFill>
                <a:latin typeface="Arial"/>
                <a:ea typeface="Arial"/>
                <a:cs typeface="Arial"/>
                <a:sym typeface="Arial"/>
              </a:rPr>
              <a:t> y </a:t>
            </a:r>
            <a:r>
              <a:rPr lang="en-US" sz="2900" b="0" i="0" u="none" strike="noStrike" cap="none" dirty="0" err="1">
                <a:solidFill>
                  <a:srgbClr val="000000"/>
                </a:solidFill>
                <a:latin typeface="Arial"/>
                <a:ea typeface="Arial"/>
                <a:cs typeface="Arial"/>
                <a:sym typeface="Arial"/>
              </a:rPr>
              <a:t>operativa</a:t>
            </a:r>
            <a:r>
              <a:rPr lang="en-US" sz="2900" b="0" i="0" u="none" strike="noStrike" cap="none" dirty="0">
                <a:solidFill>
                  <a:srgbClr val="000000"/>
                </a:solidFill>
                <a:latin typeface="Arial"/>
                <a:ea typeface="Arial"/>
                <a:cs typeface="Arial"/>
                <a:sym typeface="Arial"/>
              </a:rPr>
              <a:t>.</a:t>
            </a:r>
            <a:endParaRPr dirty="0"/>
          </a:p>
          <a:p>
            <a:pPr marL="0" marR="0" lvl="0" indent="0" algn="l" rtl="0">
              <a:lnSpc>
                <a:spcPct val="140000"/>
              </a:lnSpc>
              <a:spcBef>
                <a:spcPts val="0"/>
              </a:spcBef>
              <a:spcAft>
                <a:spcPts val="0"/>
              </a:spcAft>
              <a:buNone/>
            </a:pPr>
            <a:endParaRPr sz="2900" b="0" i="0" u="none" strike="noStrike" cap="none" dirty="0">
              <a:solidFill>
                <a:srgbClr val="000000"/>
              </a:solidFill>
              <a:latin typeface="Arial"/>
              <a:ea typeface="Arial"/>
              <a:cs typeface="Arial"/>
              <a:sym typeface="Arial"/>
            </a:endParaRPr>
          </a:p>
          <a:p>
            <a:pPr marL="626111" marR="0" lvl="1" indent="-313055" algn="l" rtl="0">
              <a:lnSpc>
                <a:spcPct val="140000"/>
              </a:lnSpc>
              <a:spcBef>
                <a:spcPts val="0"/>
              </a:spcBef>
              <a:spcAft>
                <a:spcPts val="0"/>
              </a:spcAft>
              <a:buClr>
                <a:srgbClr val="000000"/>
              </a:buClr>
              <a:buSzPts val="2900"/>
              <a:buFont typeface="Arial"/>
              <a:buChar char="•"/>
            </a:pPr>
            <a:r>
              <a:rPr lang="en-US" sz="2900" b="0" i="0" u="none" strike="noStrike" cap="none" dirty="0" err="1">
                <a:solidFill>
                  <a:srgbClr val="000000"/>
                </a:solidFill>
                <a:latin typeface="Arial"/>
                <a:ea typeface="Arial"/>
                <a:cs typeface="Arial"/>
                <a:sym typeface="Arial"/>
              </a:rPr>
              <a:t>Productores</a:t>
            </a:r>
            <a:r>
              <a:rPr lang="en-US" sz="2900" b="0" i="0" u="none" strike="noStrike" cap="none" dirty="0">
                <a:solidFill>
                  <a:srgbClr val="000000"/>
                </a:solidFill>
                <a:latin typeface="Arial"/>
                <a:ea typeface="Arial"/>
                <a:cs typeface="Arial"/>
                <a:sym typeface="Arial"/>
              </a:rPr>
              <a:t> </a:t>
            </a:r>
            <a:r>
              <a:rPr lang="en-US" sz="2900" b="0" i="0" u="none" strike="noStrike" cap="none" dirty="0" err="1">
                <a:solidFill>
                  <a:srgbClr val="000000"/>
                </a:solidFill>
                <a:latin typeface="Arial"/>
                <a:ea typeface="Arial"/>
                <a:cs typeface="Arial"/>
                <a:sym typeface="Arial"/>
              </a:rPr>
              <a:t>ganaderos</a:t>
            </a:r>
            <a:r>
              <a:rPr lang="en-US" sz="2900" b="0" i="0" u="none" strike="noStrike" cap="none" dirty="0">
                <a:solidFill>
                  <a:srgbClr val="000000"/>
                </a:solidFill>
                <a:latin typeface="Arial"/>
                <a:ea typeface="Arial"/>
                <a:cs typeface="Arial"/>
                <a:sym typeface="Arial"/>
              </a:rPr>
              <a:t> que </a:t>
            </a:r>
            <a:r>
              <a:rPr lang="en-US" sz="2900" b="0" i="0" u="none" strike="noStrike" cap="none" dirty="0" err="1">
                <a:solidFill>
                  <a:srgbClr val="000000"/>
                </a:solidFill>
                <a:latin typeface="Arial"/>
                <a:ea typeface="Arial"/>
                <a:cs typeface="Arial"/>
                <a:sym typeface="Arial"/>
              </a:rPr>
              <a:t>desean</a:t>
            </a:r>
            <a:r>
              <a:rPr lang="en-US" sz="2900" b="0" i="0" u="none" strike="noStrike" cap="none" dirty="0">
                <a:solidFill>
                  <a:srgbClr val="000000"/>
                </a:solidFill>
                <a:latin typeface="Arial"/>
                <a:ea typeface="Arial"/>
                <a:cs typeface="Arial"/>
                <a:sym typeface="Arial"/>
              </a:rPr>
              <a:t> </a:t>
            </a:r>
            <a:r>
              <a:rPr lang="en-US" sz="2900" b="0" i="0" u="none" strike="noStrike" cap="none" dirty="0" err="1">
                <a:solidFill>
                  <a:srgbClr val="000000"/>
                </a:solidFill>
                <a:latin typeface="Arial"/>
                <a:ea typeface="Arial"/>
                <a:cs typeface="Arial"/>
                <a:sym typeface="Arial"/>
              </a:rPr>
              <a:t>fortalecer</a:t>
            </a:r>
            <a:r>
              <a:rPr lang="en-US" sz="2900" b="0" i="0" u="none" strike="noStrike" cap="none" dirty="0">
                <a:solidFill>
                  <a:srgbClr val="000000"/>
                </a:solidFill>
                <a:latin typeface="Arial"/>
                <a:ea typeface="Arial"/>
                <a:cs typeface="Arial"/>
                <a:sym typeface="Arial"/>
              </a:rPr>
              <a:t> </a:t>
            </a:r>
            <a:r>
              <a:rPr lang="en-US" sz="2900" b="0" i="0" u="none" strike="noStrike" cap="none" dirty="0" err="1">
                <a:solidFill>
                  <a:srgbClr val="000000"/>
                </a:solidFill>
                <a:latin typeface="Arial"/>
                <a:ea typeface="Arial"/>
                <a:cs typeface="Arial"/>
                <a:sym typeface="Arial"/>
              </a:rPr>
              <a:t>su</a:t>
            </a:r>
            <a:r>
              <a:rPr lang="en-US" sz="2900" b="0" i="0" u="none" strike="noStrike" cap="none" dirty="0">
                <a:solidFill>
                  <a:srgbClr val="000000"/>
                </a:solidFill>
                <a:latin typeface="Arial"/>
                <a:ea typeface="Arial"/>
                <a:cs typeface="Arial"/>
                <a:sym typeface="Arial"/>
              </a:rPr>
              <a:t> </a:t>
            </a:r>
            <a:r>
              <a:rPr lang="en-US" sz="2900" b="0" i="0" u="none" strike="noStrike" cap="none" dirty="0" err="1">
                <a:solidFill>
                  <a:srgbClr val="000000"/>
                </a:solidFill>
                <a:latin typeface="Arial"/>
                <a:ea typeface="Arial"/>
                <a:cs typeface="Arial"/>
                <a:sym typeface="Arial"/>
              </a:rPr>
              <a:t>presencia</a:t>
            </a:r>
            <a:r>
              <a:rPr lang="en-US" sz="2900" b="0" i="0" u="none" strike="noStrike" cap="none" dirty="0">
                <a:solidFill>
                  <a:srgbClr val="000000"/>
                </a:solidFill>
                <a:latin typeface="Arial"/>
                <a:ea typeface="Arial"/>
                <a:cs typeface="Arial"/>
                <a:sym typeface="Arial"/>
              </a:rPr>
              <a:t> </a:t>
            </a:r>
            <a:r>
              <a:rPr lang="en-US" sz="2900" b="0" i="0" u="none" strike="noStrike" cap="none" dirty="0" err="1">
                <a:solidFill>
                  <a:srgbClr val="000000"/>
                </a:solidFill>
                <a:latin typeface="Arial"/>
                <a:ea typeface="Arial"/>
                <a:cs typeface="Arial"/>
                <a:sym typeface="Arial"/>
              </a:rPr>
              <a:t>en</a:t>
            </a:r>
            <a:r>
              <a:rPr lang="en-US" sz="2900" b="0" i="0" u="none" strike="noStrike" cap="none" dirty="0">
                <a:solidFill>
                  <a:srgbClr val="000000"/>
                </a:solidFill>
                <a:latin typeface="Arial"/>
                <a:ea typeface="Arial"/>
                <a:cs typeface="Arial"/>
                <a:sym typeface="Arial"/>
              </a:rPr>
              <a:t> el </a:t>
            </a:r>
            <a:r>
              <a:rPr lang="en-US" sz="2900" b="0" i="0" u="none" strike="noStrike" cap="none" dirty="0" err="1">
                <a:solidFill>
                  <a:srgbClr val="000000"/>
                </a:solidFill>
                <a:latin typeface="Arial"/>
                <a:ea typeface="Arial"/>
                <a:cs typeface="Arial"/>
                <a:sym typeface="Arial"/>
              </a:rPr>
              <a:t>mercado</a:t>
            </a:r>
            <a:r>
              <a:rPr lang="en-US" sz="2900" b="0" i="0" u="none" strike="noStrike" cap="none" dirty="0">
                <a:solidFill>
                  <a:srgbClr val="000000"/>
                </a:solidFill>
                <a:latin typeface="Arial"/>
                <a:ea typeface="Arial"/>
                <a:cs typeface="Arial"/>
                <a:sym typeface="Arial"/>
              </a:rPr>
              <a:t> sin </a:t>
            </a:r>
            <a:r>
              <a:rPr lang="en-US" sz="2900" b="0" i="0" u="none" strike="noStrike" cap="none" dirty="0" err="1">
                <a:solidFill>
                  <a:srgbClr val="000000"/>
                </a:solidFill>
                <a:latin typeface="Arial"/>
                <a:ea typeface="Arial"/>
                <a:cs typeface="Arial"/>
                <a:sym typeface="Arial"/>
              </a:rPr>
              <a:t>depender</a:t>
            </a:r>
            <a:r>
              <a:rPr lang="en-US" sz="2900" b="0" i="0" u="none" strike="noStrike" cap="none" dirty="0">
                <a:solidFill>
                  <a:srgbClr val="000000"/>
                </a:solidFill>
                <a:latin typeface="Arial"/>
                <a:ea typeface="Arial"/>
                <a:cs typeface="Arial"/>
                <a:sym typeface="Arial"/>
              </a:rPr>
              <a:t> de </a:t>
            </a:r>
            <a:r>
              <a:rPr lang="en-US" sz="2900" b="0" i="0" u="none" strike="noStrike" cap="none" dirty="0" err="1">
                <a:solidFill>
                  <a:srgbClr val="000000"/>
                </a:solidFill>
                <a:latin typeface="Arial"/>
                <a:ea typeface="Arial"/>
                <a:cs typeface="Arial"/>
                <a:sym typeface="Arial"/>
              </a:rPr>
              <a:t>intermediarios</a:t>
            </a:r>
            <a:r>
              <a:rPr lang="en-US" sz="2900" b="0" i="0" u="none" strike="noStrike" cap="none" dirty="0">
                <a:solidFill>
                  <a:srgbClr val="000000"/>
                </a:solidFill>
                <a:latin typeface="Arial"/>
                <a:ea typeface="Arial"/>
                <a:cs typeface="Arial"/>
                <a:sym typeface="Arial"/>
              </a:rPr>
              <a:t>.</a:t>
            </a:r>
            <a:endParaRPr dirty="0"/>
          </a:p>
          <a:p>
            <a:pPr marL="0" marR="0" lvl="0" indent="0" algn="l" rtl="0">
              <a:lnSpc>
                <a:spcPct val="140000"/>
              </a:lnSpc>
              <a:spcBef>
                <a:spcPts val="0"/>
              </a:spcBef>
              <a:spcAft>
                <a:spcPts val="0"/>
              </a:spcAft>
              <a:buNone/>
            </a:pPr>
            <a:endParaRPr sz="2900" b="0" i="0" u="none" strike="noStrike" cap="none" dirty="0">
              <a:solidFill>
                <a:srgbClr val="000000"/>
              </a:solidFill>
              <a:latin typeface="Arial"/>
              <a:ea typeface="Arial"/>
              <a:cs typeface="Arial"/>
              <a:sym typeface="Arial"/>
            </a:endParaRPr>
          </a:p>
          <a:p>
            <a:pPr marL="626111" marR="0" lvl="1" indent="-313055" algn="l" rtl="0">
              <a:lnSpc>
                <a:spcPct val="140000"/>
              </a:lnSpc>
              <a:spcBef>
                <a:spcPts val="0"/>
              </a:spcBef>
              <a:spcAft>
                <a:spcPts val="0"/>
              </a:spcAft>
              <a:buClr>
                <a:srgbClr val="000000"/>
              </a:buClr>
              <a:buSzPts val="2900"/>
              <a:buFont typeface="Arial"/>
              <a:buChar char="•"/>
            </a:pPr>
            <a:r>
              <a:rPr lang="en-US" sz="2900" b="0" i="0" u="none" strike="noStrike" cap="none" dirty="0" err="1">
                <a:solidFill>
                  <a:srgbClr val="000000"/>
                </a:solidFill>
                <a:latin typeface="Arial"/>
                <a:ea typeface="Arial"/>
                <a:cs typeface="Arial"/>
                <a:sym typeface="Arial"/>
              </a:rPr>
              <a:t>Compradores</a:t>
            </a:r>
            <a:r>
              <a:rPr lang="en-US" sz="2900" b="0" i="0" u="none" strike="noStrike" cap="none" dirty="0">
                <a:solidFill>
                  <a:srgbClr val="000000"/>
                </a:solidFill>
                <a:latin typeface="Arial"/>
                <a:ea typeface="Arial"/>
                <a:cs typeface="Arial"/>
                <a:sym typeface="Arial"/>
              </a:rPr>
              <a:t> </a:t>
            </a:r>
            <a:r>
              <a:rPr lang="en-US" sz="2900" b="0" i="0" u="none" strike="noStrike" cap="none" dirty="0" err="1">
                <a:solidFill>
                  <a:srgbClr val="000000"/>
                </a:solidFill>
                <a:latin typeface="Arial"/>
                <a:ea typeface="Arial"/>
                <a:cs typeface="Arial"/>
                <a:sym typeface="Arial"/>
              </a:rPr>
              <a:t>interesados</a:t>
            </a:r>
            <a:r>
              <a:rPr lang="en-US" sz="2900" b="0" i="0" u="none" strike="noStrike" cap="none" dirty="0">
                <a:solidFill>
                  <a:srgbClr val="000000"/>
                </a:solidFill>
                <a:latin typeface="Arial"/>
                <a:ea typeface="Arial"/>
                <a:cs typeface="Arial"/>
                <a:sym typeface="Arial"/>
              </a:rPr>
              <a:t> </a:t>
            </a:r>
            <a:r>
              <a:rPr lang="en-US" sz="2900" b="0" i="0" u="none" strike="noStrike" cap="none" dirty="0" err="1">
                <a:solidFill>
                  <a:srgbClr val="000000"/>
                </a:solidFill>
                <a:latin typeface="Arial"/>
                <a:ea typeface="Arial"/>
                <a:cs typeface="Arial"/>
                <a:sym typeface="Arial"/>
              </a:rPr>
              <a:t>en</a:t>
            </a:r>
            <a:r>
              <a:rPr lang="en-US" sz="2900" b="0" i="0" u="none" strike="noStrike" cap="none" dirty="0">
                <a:solidFill>
                  <a:srgbClr val="000000"/>
                </a:solidFill>
                <a:latin typeface="Arial"/>
                <a:ea typeface="Arial"/>
                <a:cs typeface="Arial"/>
                <a:sym typeface="Arial"/>
              </a:rPr>
              <a:t> acceder a </a:t>
            </a:r>
            <a:r>
              <a:rPr lang="en-US" sz="2900" b="0" i="0" u="none" strike="noStrike" cap="none" dirty="0" err="1">
                <a:solidFill>
                  <a:srgbClr val="000000"/>
                </a:solidFill>
                <a:latin typeface="Arial"/>
                <a:ea typeface="Arial"/>
                <a:cs typeface="Arial"/>
                <a:sym typeface="Arial"/>
              </a:rPr>
              <a:t>información</a:t>
            </a:r>
            <a:r>
              <a:rPr lang="en-US" sz="2900" b="0" i="0" u="none" strike="noStrike" cap="none" dirty="0">
                <a:solidFill>
                  <a:srgbClr val="000000"/>
                </a:solidFill>
                <a:latin typeface="Arial"/>
                <a:ea typeface="Arial"/>
                <a:cs typeface="Arial"/>
                <a:sym typeface="Arial"/>
              </a:rPr>
              <a:t> </a:t>
            </a:r>
            <a:r>
              <a:rPr lang="en-US" sz="2900" b="0" i="0" u="none" strike="noStrike" cap="none" dirty="0" err="1">
                <a:solidFill>
                  <a:srgbClr val="000000"/>
                </a:solidFill>
                <a:latin typeface="Arial"/>
                <a:ea typeface="Arial"/>
                <a:cs typeface="Arial"/>
                <a:sym typeface="Arial"/>
              </a:rPr>
              <a:t>confiable</a:t>
            </a:r>
            <a:r>
              <a:rPr lang="en-US" sz="2900" b="0" i="0" u="none" strike="noStrike" cap="none" dirty="0">
                <a:solidFill>
                  <a:srgbClr val="000000"/>
                </a:solidFill>
                <a:latin typeface="Arial"/>
                <a:ea typeface="Arial"/>
                <a:cs typeface="Arial"/>
                <a:sym typeface="Arial"/>
              </a:rPr>
              <a:t> y de </a:t>
            </a:r>
            <a:r>
              <a:rPr lang="en-US" sz="2900" b="0" i="0" u="none" strike="noStrike" cap="none" dirty="0" err="1">
                <a:solidFill>
                  <a:srgbClr val="000000"/>
                </a:solidFill>
                <a:latin typeface="Arial"/>
                <a:ea typeface="Arial"/>
                <a:cs typeface="Arial"/>
                <a:sym typeface="Arial"/>
              </a:rPr>
              <a:t>calidad</a:t>
            </a:r>
            <a:r>
              <a:rPr lang="en-US" sz="2900" b="0" i="0" u="none" strike="noStrike" cap="none" dirty="0">
                <a:solidFill>
                  <a:srgbClr val="000000"/>
                </a:solidFill>
                <a:latin typeface="Arial"/>
                <a:ea typeface="Arial"/>
                <a:cs typeface="Arial"/>
                <a:sym typeface="Arial"/>
              </a:rPr>
              <a:t> </a:t>
            </a:r>
            <a:r>
              <a:rPr lang="en-US" sz="2900" b="0" i="0" u="none" strike="noStrike" cap="none" dirty="0" err="1">
                <a:solidFill>
                  <a:srgbClr val="000000"/>
                </a:solidFill>
                <a:latin typeface="Arial"/>
                <a:ea typeface="Arial"/>
                <a:cs typeface="Arial"/>
                <a:sym typeface="Arial"/>
              </a:rPr>
              <a:t>sobre</a:t>
            </a:r>
            <a:r>
              <a:rPr lang="en-US" sz="2900" b="0" i="0" u="none" strike="noStrike" cap="none" dirty="0">
                <a:solidFill>
                  <a:srgbClr val="000000"/>
                </a:solidFill>
                <a:latin typeface="Arial"/>
                <a:ea typeface="Arial"/>
                <a:cs typeface="Arial"/>
                <a:sym typeface="Arial"/>
              </a:rPr>
              <a:t> </a:t>
            </a:r>
            <a:r>
              <a:rPr lang="en-US" sz="2900" b="0" i="0" u="none" strike="noStrike" cap="none" dirty="0" err="1">
                <a:solidFill>
                  <a:srgbClr val="000000"/>
                </a:solidFill>
                <a:latin typeface="Arial"/>
                <a:ea typeface="Arial"/>
                <a:cs typeface="Arial"/>
                <a:sym typeface="Arial"/>
              </a:rPr>
              <a:t>productos</a:t>
            </a:r>
            <a:r>
              <a:rPr lang="en-US" sz="2900" b="0" i="0" u="none" strike="noStrike" cap="none" dirty="0">
                <a:solidFill>
                  <a:srgbClr val="000000"/>
                </a:solidFill>
                <a:latin typeface="Arial"/>
                <a:ea typeface="Arial"/>
                <a:cs typeface="Arial"/>
                <a:sym typeface="Arial"/>
              </a:rPr>
              <a:t> </a:t>
            </a:r>
            <a:r>
              <a:rPr lang="en-US" sz="2900" b="0" i="0" u="none" strike="noStrike" cap="none" dirty="0" err="1">
                <a:solidFill>
                  <a:srgbClr val="000000"/>
                </a:solidFill>
                <a:latin typeface="Arial"/>
                <a:ea typeface="Arial"/>
                <a:cs typeface="Arial"/>
                <a:sym typeface="Arial"/>
              </a:rPr>
              <a:t>ganaderos</a:t>
            </a:r>
            <a:r>
              <a:rPr lang="en-US" sz="2900" b="0" i="0" u="none" strike="noStrike" cap="none" dirty="0">
                <a:solidFill>
                  <a:srgbClr val="000000"/>
                </a:solidFill>
                <a:latin typeface="Arial"/>
                <a:ea typeface="Arial"/>
                <a:cs typeface="Arial"/>
                <a:sym typeface="Arial"/>
              </a:rPr>
              <a:t>.</a:t>
            </a:r>
            <a:endParaRPr dirty="0"/>
          </a:p>
          <a:p>
            <a:pPr marL="0" marR="0" lvl="0" indent="0" algn="l" rtl="0">
              <a:lnSpc>
                <a:spcPct val="140000"/>
              </a:lnSpc>
              <a:spcBef>
                <a:spcPts val="0"/>
              </a:spcBef>
              <a:spcAft>
                <a:spcPts val="0"/>
              </a:spcAft>
              <a:buNone/>
            </a:pPr>
            <a:endParaRPr sz="2900" b="0" i="0" u="none" strike="noStrike" cap="none" dirty="0">
              <a:solidFill>
                <a:srgbClr val="000000"/>
              </a:solidFill>
              <a:latin typeface="Arial"/>
              <a:ea typeface="Arial"/>
              <a:cs typeface="Arial"/>
              <a:sym typeface="Arial"/>
            </a:endParaRPr>
          </a:p>
          <a:p>
            <a:pPr marL="626111" marR="0" lvl="1" indent="-313055" algn="l" rtl="0">
              <a:lnSpc>
                <a:spcPct val="140000"/>
              </a:lnSpc>
              <a:spcBef>
                <a:spcPts val="0"/>
              </a:spcBef>
              <a:spcAft>
                <a:spcPts val="0"/>
              </a:spcAft>
              <a:buClr>
                <a:srgbClr val="000000"/>
              </a:buClr>
              <a:buSzPts val="2900"/>
              <a:buFont typeface="Arial"/>
              <a:buChar char="•"/>
            </a:pPr>
            <a:r>
              <a:rPr lang="en-US" sz="2900" b="0" i="0" u="none" strike="noStrike" cap="none" dirty="0" err="1">
                <a:solidFill>
                  <a:srgbClr val="000000"/>
                </a:solidFill>
                <a:latin typeface="Arial"/>
                <a:ea typeface="Arial"/>
                <a:cs typeface="Arial"/>
                <a:sym typeface="Arial"/>
              </a:rPr>
              <a:t>Comités</a:t>
            </a:r>
            <a:r>
              <a:rPr lang="en-US" sz="2900" b="0" i="0" u="none" strike="noStrike" cap="none" dirty="0">
                <a:solidFill>
                  <a:srgbClr val="000000"/>
                </a:solidFill>
                <a:latin typeface="Arial"/>
                <a:ea typeface="Arial"/>
                <a:cs typeface="Arial"/>
                <a:sym typeface="Arial"/>
              </a:rPr>
              <a:t> y </a:t>
            </a:r>
            <a:r>
              <a:rPr lang="en-US" sz="2900" b="0" i="0" u="none" strike="noStrike" cap="none" dirty="0" err="1">
                <a:solidFill>
                  <a:srgbClr val="000000"/>
                </a:solidFill>
                <a:latin typeface="Arial"/>
                <a:ea typeface="Arial"/>
                <a:cs typeface="Arial"/>
                <a:sym typeface="Arial"/>
              </a:rPr>
              <a:t>asociaciones</a:t>
            </a:r>
            <a:r>
              <a:rPr lang="en-US" sz="2900" b="0" i="0" u="none" strike="noStrike" cap="none" dirty="0">
                <a:solidFill>
                  <a:srgbClr val="000000"/>
                </a:solidFill>
                <a:latin typeface="Arial"/>
                <a:ea typeface="Arial"/>
                <a:cs typeface="Arial"/>
                <a:sym typeface="Arial"/>
              </a:rPr>
              <a:t> </a:t>
            </a:r>
            <a:r>
              <a:rPr lang="en-US" sz="2900" b="0" i="0" u="none" strike="noStrike" cap="none" dirty="0" err="1">
                <a:solidFill>
                  <a:srgbClr val="000000"/>
                </a:solidFill>
                <a:latin typeface="Arial"/>
                <a:ea typeface="Arial"/>
                <a:cs typeface="Arial"/>
                <a:sym typeface="Arial"/>
              </a:rPr>
              <a:t>ganaderas</a:t>
            </a:r>
            <a:r>
              <a:rPr lang="en-US" sz="2900" b="0" i="0" u="none" strike="noStrike" cap="none" dirty="0">
                <a:solidFill>
                  <a:srgbClr val="000000"/>
                </a:solidFill>
                <a:latin typeface="Arial"/>
                <a:ea typeface="Arial"/>
                <a:cs typeface="Arial"/>
                <a:sym typeface="Arial"/>
              </a:rPr>
              <a:t> que </a:t>
            </a:r>
            <a:r>
              <a:rPr lang="en-US" sz="2900" b="0" i="0" u="none" strike="noStrike" cap="none" dirty="0" err="1">
                <a:solidFill>
                  <a:srgbClr val="000000"/>
                </a:solidFill>
                <a:latin typeface="Arial"/>
                <a:ea typeface="Arial"/>
                <a:cs typeface="Arial"/>
                <a:sym typeface="Arial"/>
              </a:rPr>
              <a:t>buscan</a:t>
            </a:r>
            <a:r>
              <a:rPr lang="en-US" sz="2900" b="0" i="0" u="none" strike="noStrike" cap="none" dirty="0">
                <a:solidFill>
                  <a:srgbClr val="000000"/>
                </a:solidFill>
                <a:latin typeface="Arial"/>
                <a:ea typeface="Arial"/>
                <a:cs typeface="Arial"/>
                <a:sym typeface="Arial"/>
              </a:rPr>
              <a:t> </a:t>
            </a:r>
            <a:r>
              <a:rPr lang="en-US" sz="2900" b="0" i="0" u="none" strike="noStrike" cap="none" dirty="0" err="1">
                <a:solidFill>
                  <a:srgbClr val="000000"/>
                </a:solidFill>
                <a:latin typeface="Arial"/>
                <a:ea typeface="Arial"/>
                <a:cs typeface="Arial"/>
                <a:sym typeface="Arial"/>
              </a:rPr>
              <a:t>expandir</a:t>
            </a:r>
            <a:r>
              <a:rPr lang="en-US" sz="2900" b="0" i="0" u="none" strike="noStrike" cap="none" dirty="0">
                <a:solidFill>
                  <a:srgbClr val="000000"/>
                </a:solidFill>
                <a:latin typeface="Arial"/>
                <a:ea typeface="Arial"/>
                <a:cs typeface="Arial"/>
                <a:sym typeface="Arial"/>
              </a:rPr>
              <a:t> </a:t>
            </a:r>
            <a:r>
              <a:rPr lang="en-US" sz="2900" b="0" i="0" u="none" strike="noStrike" cap="none" dirty="0" err="1">
                <a:solidFill>
                  <a:srgbClr val="000000"/>
                </a:solidFill>
                <a:latin typeface="Arial"/>
                <a:ea typeface="Arial"/>
                <a:cs typeface="Arial"/>
                <a:sym typeface="Arial"/>
              </a:rPr>
              <a:t>su</a:t>
            </a:r>
            <a:r>
              <a:rPr lang="en-US" sz="2900" b="0" i="0" u="none" strike="noStrike" cap="none" dirty="0">
                <a:solidFill>
                  <a:srgbClr val="000000"/>
                </a:solidFill>
                <a:latin typeface="Arial"/>
                <a:ea typeface="Arial"/>
                <a:cs typeface="Arial"/>
                <a:sym typeface="Arial"/>
              </a:rPr>
              <a:t> </a:t>
            </a:r>
            <a:r>
              <a:rPr lang="en-US" sz="2900" b="0" i="0" u="none" strike="noStrike" cap="none" dirty="0" err="1">
                <a:solidFill>
                  <a:srgbClr val="000000"/>
                </a:solidFill>
                <a:latin typeface="Arial"/>
                <a:ea typeface="Arial"/>
                <a:cs typeface="Arial"/>
                <a:sym typeface="Arial"/>
              </a:rPr>
              <a:t>alcance</a:t>
            </a:r>
            <a:r>
              <a:rPr lang="en-US" sz="2900" b="0" i="0" u="none" strike="noStrike" cap="none" dirty="0">
                <a:solidFill>
                  <a:srgbClr val="000000"/>
                </a:solidFill>
                <a:latin typeface="Arial"/>
                <a:ea typeface="Arial"/>
                <a:cs typeface="Arial"/>
                <a:sym typeface="Arial"/>
              </a:rPr>
              <a:t> y </a:t>
            </a:r>
            <a:r>
              <a:rPr lang="en-US" sz="2900" b="0" i="0" u="none" strike="noStrike" cap="none" dirty="0" err="1">
                <a:solidFill>
                  <a:srgbClr val="000000"/>
                </a:solidFill>
                <a:latin typeface="Arial"/>
                <a:ea typeface="Arial"/>
                <a:cs typeface="Arial"/>
                <a:sym typeface="Arial"/>
              </a:rPr>
              <a:t>mejorar</a:t>
            </a:r>
            <a:r>
              <a:rPr lang="en-US" sz="2900" b="0" i="0" u="none" strike="noStrike" cap="none" dirty="0">
                <a:solidFill>
                  <a:srgbClr val="000000"/>
                </a:solidFill>
                <a:latin typeface="Arial"/>
                <a:ea typeface="Arial"/>
                <a:cs typeface="Arial"/>
                <a:sym typeface="Arial"/>
              </a:rPr>
              <a:t> la </a:t>
            </a:r>
            <a:r>
              <a:rPr lang="en-US" sz="2900" b="0" i="0" u="none" strike="noStrike" cap="none" dirty="0" err="1">
                <a:solidFill>
                  <a:srgbClr val="000000"/>
                </a:solidFill>
                <a:latin typeface="Arial"/>
                <a:ea typeface="Arial"/>
                <a:cs typeface="Arial"/>
                <a:sym typeface="Arial"/>
              </a:rPr>
              <a:t>comercialización</a:t>
            </a:r>
            <a:r>
              <a:rPr lang="en-US" sz="2900" b="0" i="0" u="none" strike="noStrike" cap="none" dirty="0">
                <a:solidFill>
                  <a:srgbClr val="000000"/>
                </a:solidFill>
                <a:latin typeface="Arial"/>
                <a:ea typeface="Arial"/>
                <a:cs typeface="Arial"/>
                <a:sym typeface="Arial"/>
              </a:rPr>
              <a:t> de sus </a:t>
            </a:r>
            <a:r>
              <a:rPr lang="en-US" sz="2900" b="0" i="0" u="none" strike="noStrike" cap="none" dirty="0" err="1">
                <a:solidFill>
                  <a:srgbClr val="000000"/>
                </a:solidFill>
                <a:latin typeface="Arial"/>
                <a:ea typeface="Arial"/>
                <a:cs typeface="Arial"/>
                <a:sym typeface="Arial"/>
              </a:rPr>
              <a:t>productos</a:t>
            </a:r>
            <a:r>
              <a:rPr lang="en-US" sz="2900" b="0" i="0" u="none" strike="noStrike" cap="none" dirty="0">
                <a:solidFill>
                  <a:srgbClr val="000000"/>
                </a:solidFill>
                <a:latin typeface="Arial"/>
                <a:ea typeface="Arial"/>
                <a:cs typeface="Arial"/>
                <a:sym typeface="Arial"/>
              </a:rPr>
              <a:t>.</a:t>
            </a:r>
            <a:endParaRPr dirty="0"/>
          </a:p>
          <a:p>
            <a:pPr marL="0" marR="0" lvl="0" indent="0" algn="l" rtl="0">
              <a:lnSpc>
                <a:spcPct val="140000"/>
              </a:lnSpc>
              <a:spcBef>
                <a:spcPts val="0"/>
              </a:spcBef>
              <a:spcAft>
                <a:spcPts val="0"/>
              </a:spcAft>
              <a:buNone/>
            </a:pPr>
            <a:endParaRPr sz="2900" b="0" i="0" u="none" strike="noStrike" cap="none" dirty="0">
              <a:solidFill>
                <a:srgbClr val="000000"/>
              </a:solidFill>
              <a:latin typeface="Arial"/>
              <a:ea typeface="Arial"/>
              <a:cs typeface="Arial"/>
              <a:sym typeface="Arial"/>
            </a:endParaRPr>
          </a:p>
          <a:p>
            <a:pPr marL="0" marR="0" lvl="0" indent="0" algn="l" rtl="0">
              <a:lnSpc>
                <a:spcPct val="140000"/>
              </a:lnSpc>
              <a:spcBef>
                <a:spcPts val="0"/>
              </a:spcBef>
              <a:spcAft>
                <a:spcPts val="0"/>
              </a:spcAft>
              <a:buNone/>
            </a:pPr>
            <a:endParaRPr sz="2900" b="0" i="0" u="none" strike="noStrike" cap="none" dirty="0">
              <a:solidFill>
                <a:srgbClr val="000000"/>
              </a:solidFill>
              <a:latin typeface="Arial"/>
              <a:ea typeface="Arial"/>
              <a:cs typeface="Arial"/>
              <a:sym typeface="Arial"/>
            </a:endParaRPr>
          </a:p>
        </p:txBody>
      </p:sp>
      <p:sp>
        <p:nvSpPr>
          <p:cNvPr id="224" name="Google Shape;224;p8"/>
          <p:cNvSpPr/>
          <p:nvPr/>
        </p:nvSpPr>
        <p:spPr>
          <a:xfrm>
            <a:off x="2333625" y="6040755"/>
            <a:ext cx="139065" cy="123825"/>
          </a:xfrm>
          <a:custGeom>
            <a:avLst/>
            <a:gdLst/>
            <a:ahLst/>
            <a:cxnLst/>
            <a:rect l="l" t="t" r="r" b="b"/>
            <a:pathLst>
              <a:path w="185420" h="165100" extrusionOk="0">
                <a:moveTo>
                  <a:pt x="81280" y="160020"/>
                </a:moveTo>
                <a:cubicBezTo>
                  <a:pt x="5080" y="107950"/>
                  <a:pt x="0" y="91440"/>
                  <a:pt x="2540" y="74930"/>
                </a:cubicBezTo>
                <a:cubicBezTo>
                  <a:pt x="5080" y="54610"/>
                  <a:pt x="21590" y="22860"/>
                  <a:pt x="39370" y="12700"/>
                </a:cubicBezTo>
                <a:cubicBezTo>
                  <a:pt x="57150" y="1270"/>
                  <a:pt x="92710" y="0"/>
                  <a:pt x="111760" y="8890"/>
                </a:cubicBezTo>
                <a:cubicBezTo>
                  <a:pt x="130810" y="17780"/>
                  <a:pt x="152400" y="44450"/>
                  <a:pt x="156210" y="66040"/>
                </a:cubicBezTo>
                <a:cubicBezTo>
                  <a:pt x="158750" y="86360"/>
                  <a:pt x="148590" y="119380"/>
                  <a:pt x="133350" y="134620"/>
                </a:cubicBezTo>
                <a:cubicBezTo>
                  <a:pt x="116840" y="148590"/>
                  <a:pt x="83820" y="158750"/>
                  <a:pt x="63500" y="153670"/>
                </a:cubicBezTo>
                <a:cubicBezTo>
                  <a:pt x="41910" y="148590"/>
                  <a:pt x="16510" y="127000"/>
                  <a:pt x="7620" y="106680"/>
                </a:cubicBezTo>
                <a:cubicBezTo>
                  <a:pt x="0" y="87630"/>
                  <a:pt x="6350" y="53340"/>
                  <a:pt x="15240" y="35560"/>
                </a:cubicBezTo>
                <a:cubicBezTo>
                  <a:pt x="24130" y="20320"/>
                  <a:pt x="39370" y="10160"/>
                  <a:pt x="54610" y="5080"/>
                </a:cubicBezTo>
                <a:cubicBezTo>
                  <a:pt x="69850" y="0"/>
                  <a:pt x="87630" y="1270"/>
                  <a:pt x="104140" y="5080"/>
                </a:cubicBezTo>
                <a:cubicBezTo>
                  <a:pt x="123190" y="10160"/>
                  <a:pt x="148590" y="19050"/>
                  <a:pt x="161290" y="34290"/>
                </a:cubicBezTo>
                <a:cubicBezTo>
                  <a:pt x="175260" y="50800"/>
                  <a:pt x="185420" y="81280"/>
                  <a:pt x="180340" y="102870"/>
                </a:cubicBezTo>
                <a:cubicBezTo>
                  <a:pt x="176530" y="123190"/>
                  <a:pt x="153670" y="148590"/>
                  <a:pt x="135890" y="157480"/>
                </a:cubicBezTo>
                <a:cubicBezTo>
                  <a:pt x="120650" y="165100"/>
                  <a:pt x="81280" y="160020"/>
                  <a:pt x="81280" y="160020"/>
                </a:cubicBezTo>
              </a:path>
            </a:pathLst>
          </a:custGeom>
          <a:solidFill>
            <a:srgbClr val="FFFE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8"/>
          <p:cNvSpPr/>
          <p:nvPr/>
        </p:nvSpPr>
        <p:spPr>
          <a:xfrm>
            <a:off x="2148840" y="6057900"/>
            <a:ext cx="230505" cy="75247"/>
          </a:xfrm>
          <a:custGeom>
            <a:avLst/>
            <a:gdLst/>
            <a:ahLst/>
            <a:cxnLst/>
            <a:rect l="l" t="t" r="r" b="b"/>
            <a:pathLst>
              <a:path w="307340" h="100330" extrusionOk="0">
                <a:moveTo>
                  <a:pt x="264160" y="72390"/>
                </a:moveTo>
                <a:cubicBezTo>
                  <a:pt x="109220" y="60960"/>
                  <a:pt x="105410" y="40640"/>
                  <a:pt x="110490" y="31750"/>
                </a:cubicBezTo>
                <a:cubicBezTo>
                  <a:pt x="116840" y="22860"/>
                  <a:pt x="139700" y="21590"/>
                  <a:pt x="161290" y="21590"/>
                </a:cubicBezTo>
                <a:cubicBezTo>
                  <a:pt x="194310" y="20320"/>
                  <a:pt x="273050" y="26670"/>
                  <a:pt x="293370" y="41910"/>
                </a:cubicBezTo>
                <a:cubicBezTo>
                  <a:pt x="303530" y="49530"/>
                  <a:pt x="307340" y="59690"/>
                  <a:pt x="306070" y="68580"/>
                </a:cubicBezTo>
                <a:cubicBezTo>
                  <a:pt x="304800" y="76200"/>
                  <a:pt x="298450" y="83820"/>
                  <a:pt x="287020" y="88900"/>
                </a:cubicBezTo>
                <a:cubicBezTo>
                  <a:pt x="259080" y="100330"/>
                  <a:pt x="168910" y="87630"/>
                  <a:pt x="120650" y="81280"/>
                </a:cubicBezTo>
                <a:cubicBezTo>
                  <a:pt x="85090" y="74930"/>
                  <a:pt x="38100" y="69850"/>
                  <a:pt x="26670" y="55880"/>
                </a:cubicBezTo>
                <a:cubicBezTo>
                  <a:pt x="20320" y="49530"/>
                  <a:pt x="21590" y="39370"/>
                  <a:pt x="24130" y="31750"/>
                </a:cubicBezTo>
                <a:cubicBezTo>
                  <a:pt x="26670" y="25400"/>
                  <a:pt x="31750" y="20320"/>
                  <a:pt x="41910" y="16510"/>
                </a:cubicBezTo>
                <a:cubicBezTo>
                  <a:pt x="71120" y="6350"/>
                  <a:pt x="198120" y="0"/>
                  <a:pt x="231140" y="12700"/>
                </a:cubicBezTo>
                <a:cubicBezTo>
                  <a:pt x="245110" y="17780"/>
                  <a:pt x="255270" y="26670"/>
                  <a:pt x="256540" y="34290"/>
                </a:cubicBezTo>
                <a:cubicBezTo>
                  <a:pt x="257810" y="43180"/>
                  <a:pt x="250190" y="55880"/>
                  <a:pt x="237490" y="62230"/>
                </a:cubicBezTo>
                <a:cubicBezTo>
                  <a:pt x="205740" y="78740"/>
                  <a:pt x="59690" y="71120"/>
                  <a:pt x="25400" y="63500"/>
                </a:cubicBezTo>
                <a:cubicBezTo>
                  <a:pt x="15240" y="60960"/>
                  <a:pt x="8890" y="58420"/>
                  <a:pt x="5080" y="52070"/>
                </a:cubicBezTo>
                <a:cubicBezTo>
                  <a:pt x="1270" y="46990"/>
                  <a:pt x="0" y="35560"/>
                  <a:pt x="2540" y="29210"/>
                </a:cubicBezTo>
                <a:cubicBezTo>
                  <a:pt x="5080" y="22860"/>
                  <a:pt x="10160" y="16510"/>
                  <a:pt x="20320" y="12700"/>
                </a:cubicBezTo>
                <a:cubicBezTo>
                  <a:pt x="44450" y="3810"/>
                  <a:pt x="134620" y="0"/>
                  <a:pt x="170180" y="12700"/>
                </a:cubicBezTo>
                <a:cubicBezTo>
                  <a:pt x="191770" y="21590"/>
                  <a:pt x="214630" y="40640"/>
                  <a:pt x="217170" y="55880"/>
                </a:cubicBezTo>
                <a:cubicBezTo>
                  <a:pt x="219710" y="66040"/>
                  <a:pt x="207010" y="86360"/>
                  <a:pt x="198120" y="88900"/>
                </a:cubicBezTo>
                <a:cubicBezTo>
                  <a:pt x="191770" y="91440"/>
                  <a:pt x="180340" y="87630"/>
                  <a:pt x="175260" y="82550"/>
                </a:cubicBezTo>
                <a:cubicBezTo>
                  <a:pt x="171450" y="77470"/>
                  <a:pt x="166370" y="66040"/>
                  <a:pt x="168910" y="59690"/>
                </a:cubicBezTo>
                <a:cubicBezTo>
                  <a:pt x="171450" y="50800"/>
                  <a:pt x="191770" y="38100"/>
                  <a:pt x="200660" y="39370"/>
                </a:cubicBezTo>
                <a:cubicBezTo>
                  <a:pt x="208280" y="41910"/>
                  <a:pt x="219710" y="63500"/>
                  <a:pt x="218440" y="72390"/>
                </a:cubicBezTo>
                <a:cubicBezTo>
                  <a:pt x="215900" y="80010"/>
                  <a:pt x="200660" y="90170"/>
                  <a:pt x="193040" y="90170"/>
                </a:cubicBezTo>
                <a:cubicBezTo>
                  <a:pt x="184150" y="88900"/>
                  <a:pt x="167640" y="69850"/>
                  <a:pt x="168910" y="62230"/>
                </a:cubicBezTo>
                <a:cubicBezTo>
                  <a:pt x="168910" y="53340"/>
                  <a:pt x="191770" y="38100"/>
                  <a:pt x="199390" y="39370"/>
                </a:cubicBezTo>
                <a:cubicBezTo>
                  <a:pt x="208280" y="40640"/>
                  <a:pt x="219710" y="58420"/>
                  <a:pt x="218440" y="67310"/>
                </a:cubicBezTo>
                <a:cubicBezTo>
                  <a:pt x="218440" y="76200"/>
                  <a:pt x="201930" y="90170"/>
                  <a:pt x="194310" y="90170"/>
                </a:cubicBezTo>
                <a:cubicBezTo>
                  <a:pt x="185420" y="88900"/>
                  <a:pt x="182880" y="69850"/>
                  <a:pt x="170180" y="63500"/>
                </a:cubicBezTo>
                <a:cubicBezTo>
                  <a:pt x="142240" y="50800"/>
                  <a:pt x="44450" y="77470"/>
                  <a:pt x="20320" y="62230"/>
                </a:cubicBezTo>
                <a:cubicBezTo>
                  <a:pt x="7620" y="54610"/>
                  <a:pt x="0" y="38100"/>
                  <a:pt x="2540" y="29210"/>
                </a:cubicBezTo>
                <a:cubicBezTo>
                  <a:pt x="3810" y="21590"/>
                  <a:pt x="12700" y="16510"/>
                  <a:pt x="25400" y="12700"/>
                </a:cubicBezTo>
                <a:cubicBezTo>
                  <a:pt x="59690" y="2540"/>
                  <a:pt x="196850" y="0"/>
                  <a:pt x="231140" y="12700"/>
                </a:cubicBezTo>
                <a:cubicBezTo>
                  <a:pt x="245110" y="17780"/>
                  <a:pt x="255270" y="26670"/>
                  <a:pt x="256540" y="34290"/>
                </a:cubicBezTo>
                <a:cubicBezTo>
                  <a:pt x="257810" y="43180"/>
                  <a:pt x="250190" y="55880"/>
                  <a:pt x="237490" y="62230"/>
                </a:cubicBezTo>
                <a:cubicBezTo>
                  <a:pt x="208280" y="78740"/>
                  <a:pt x="78740" y="74930"/>
                  <a:pt x="46990" y="67310"/>
                </a:cubicBezTo>
                <a:cubicBezTo>
                  <a:pt x="36830" y="64770"/>
                  <a:pt x="30480" y="62230"/>
                  <a:pt x="26670" y="55880"/>
                </a:cubicBezTo>
                <a:cubicBezTo>
                  <a:pt x="22860" y="49530"/>
                  <a:pt x="21590" y="39370"/>
                  <a:pt x="24130" y="31750"/>
                </a:cubicBezTo>
                <a:cubicBezTo>
                  <a:pt x="26670" y="25400"/>
                  <a:pt x="31750" y="20320"/>
                  <a:pt x="41910" y="16510"/>
                </a:cubicBezTo>
                <a:cubicBezTo>
                  <a:pt x="69850" y="7620"/>
                  <a:pt x="171450" y="24130"/>
                  <a:pt x="218440" y="30480"/>
                </a:cubicBezTo>
                <a:cubicBezTo>
                  <a:pt x="251460" y="34290"/>
                  <a:pt x="285750" y="35560"/>
                  <a:pt x="298450" y="45720"/>
                </a:cubicBezTo>
                <a:cubicBezTo>
                  <a:pt x="304800" y="52070"/>
                  <a:pt x="307340" y="60960"/>
                  <a:pt x="306070" y="68580"/>
                </a:cubicBezTo>
                <a:cubicBezTo>
                  <a:pt x="304800" y="76200"/>
                  <a:pt x="298450" y="85090"/>
                  <a:pt x="287020" y="88900"/>
                </a:cubicBezTo>
                <a:cubicBezTo>
                  <a:pt x="259080" y="99060"/>
                  <a:pt x="152400" y="82550"/>
                  <a:pt x="125730" y="71120"/>
                </a:cubicBezTo>
                <a:cubicBezTo>
                  <a:pt x="115570" y="67310"/>
                  <a:pt x="109220" y="62230"/>
                  <a:pt x="107950" y="55880"/>
                </a:cubicBezTo>
                <a:cubicBezTo>
                  <a:pt x="106680" y="46990"/>
                  <a:pt x="114300" y="29210"/>
                  <a:pt x="125730" y="21590"/>
                </a:cubicBezTo>
                <a:cubicBezTo>
                  <a:pt x="148590" y="7620"/>
                  <a:pt x="237490" y="11430"/>
                  <a:pt x="264160" y="21590"/>
                </a:cubicBezTo>
                <a:cubicBezTo>
                  <a:pt x="276860" y="26670"/>
                  <a:pt x="289560" y="35560"/>
                  <a:pt x="289560" y="43180"/>
                </a:cubicBezTo>
                <a:cubicBezTo>
                  <a:pt x="289560" y="52070"/>
                  <a:pt x="264160" y="72390"/>
                  <a:pt x="264160" y="72390"/>
                </a:cubicBezTo>
              </a:path>
            </a:pathLst>
          </a:custGeom>
          <a:solidFill>
            <a:srgbClr val="FFFE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9"/>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2144" t="-21204" b="-13061"/>
            </a:stretch>
          </a:blipFill>
          <a:ln>
            <a:noFill/>
          </a:ln>
        </p:spPr>
      </p:sp>
      <p:grpSp>
        <p:nvGrpSpPr>
          <p:cNvPr id="231" name="Google Shape;231;p9"/>
          <p:cNvGrpSpPr/>
          <p:nvPr/>
        </p:nvGrpSpPr>
        <p:grpSpPr>
          <a:xfrm>
            <a:off x="0" y="2038075"/>
            <a:ext cx="3594263" cy="1242393"/>
            <a:chOff x="0" y="-38100"/>
            <a:chExt cx="946637" cy="327215"/>
          </a:xfrm>
        </p:grpSpPr>
        <p:sp>
          <p:nvSpPr>
            <p:cNvPr id="232" name="Google Shape;232;p9"/>
            <p:cNvSpPr/>
            <p:nvPr/>
          </p:nvSpPr>
          <p:spPr>
            <a:xfrm>
              <a:off x="0" y="0"/>
              <a:ext cx="946637" cy="289115"/>
            </a:xfrm>
            <a:custGeom>
              <a:avLst/>
              <a:gdLst/>
              <a:ahLst/>
              <a:cxnLst/>
              <a:rect l="l" t="t" r="r" b="b"/>
              <a:pathLst>
                <a:path w="946637" h="289115" extrusionOk="0">
                  <a:moveTo>
                    <a:pt x="0" y="0"/>
                  </a:moveTo>
                  <a:lnTo>
                    <a:pt x="946637" y="0"/>
                  </a:lnTo>
                  <a:lnTo>
                    <a:pt x="946637" y="289115"/>
                  </a:lnTo>
                  <a:lnTo>
                    <a:pt x="0" y="289115"/>
                  </a:lnTo>
                  <a:close/>
                </a:path>
              </a:pathLst>
            </a:custGeom>
            <a:solidFill>
              <a:srgbClr val="4EB11E"/>
            </a:solidFill>
            <a:ln>
              <a:noFill/>
            </a:ln>
          </p:spPr>
        </p:sp>
        <p:sp>
          <p:nvSpPr>
            <p:cNvPr id="233" name="Google Shape;233;p9"/>
            <p:cNvSpPr txBox="1"/>
            <p:nvPr/>
          </p:nvSpPr>
          <p:spPr>
            <a:xfrm>
              <a:off x="0" y="-38100"/>
              <a:ext cx="946637" cy="32721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4" name="Google Shape;234;p9"/>
          <p:cNvGrpSpPr/>
          <p:nvPr/>
        </p:nvGrpSpPr>
        <p:grpSpPr>
          <a:xfrm>
            <a:off x="4741857" y="2038075"/>
            <a:ext cx="3594263" cy="1242393"/>
            <a:chOff x="0" y="-38100"/>
            <a:chExt cx="946637" cy="327215"/>
          </a:xfrm>
        </p:grpSpPr>
        <p:sp>
          <p:nvSpPr>
            <p:cNvPr id="235" name="Google Shape;235;p9"/>
            <p:cNvSpPr/>
            <p:nvPr/>
          </p:nvSpPr>
          <p:spPr>
            <a:xfrm>
              <a:off x="0" y="0"/>
              <a:ext cx="946637" cy="289115"/>
            </a:xfrm>
            <a:custGeom>
              <a:avLst/>
              <a:gdLst/>
              <a:ahLst/>
              <a:cxnLst/>
              <a:rect l="l" t="t" r="r" b="b"/>
              <a:pathLst>
                <a:path w="946637" h="289115" extrusionOk="0">
                  <a:moveTo>
                    <a:pt x="0" y="0"/>
                  </a:moveTo>
                  <a:lnTo>
                    <a:pt x="946637" y="0"/>
                  </a:lnTo>
                  <a:lnTo>
                    <a:pt x="946637" y="289115"/>
                  </a:lnTo>
                  <a:lnTo>
                    <a:pt x="0" y="289115"/>
                  </a:lnTo>
                  <a:close/>
                </a:path>
              </a:pathLst>
            </a:custGeom>
            <a:solidFill>
              <a:srgbClr val="4EB11E"/>
            </a:solidFill>
            <a:ln>
              <a:noFill/>
            </a:ln>
          </p:spPr>
        </p:sp>
        <p:sp>
          <p:nvSpPr>
            <p:cNvPr id="236" name="Google Shape;236;p9"/>
            <p:cNvSpPr txBox="1"/>
            <p:nvPr/>
          </p:nvSpPr>
          <p:spPr>
            <a:xfrm>
              <a:off x="0" y="-38100"/>
              <a:ext cx="946637" cy="32721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7" name="Google Shape;237;p9"/>
          <p:cNvGrpSpPr/>
          <p:nvPr/>
        </p:nvGrpSpPr>
        <p:grpSpPr>
          <a:xfrm>
            <a:off x="9772792" y="2038075"/>
            <a:ext cx="3594263" cy="1242393"/>
            <a:chOff x="0" y="-38100"/>
            <a:chExt cx="946637" cy="327215"/>
          </a:xfrm>
        </p:grpSpPr>
        <p:sp>
          <p:nvSpPr>
            <p:cNvPr id="238" name="Google Shape;238;p9"/>
            <p:cNvSpPr/>
            <p:nvPr/>
          </p:nvSpPr>
          <p:spPr>
            <a:xfrm>
              <a:off x="0" y="0"/>
              <a:ext cx="946637" cy="289115"/>
            </a:xfrm>
            <a:custGeom>
              <a:avLst/>
              <a:gdLst/>
              <a:ahLst/>
              <a:cxnLst/>
              <a:rect l="l" t="t" r="r" b="b"/>
              <a:pathLst>
                <a:path w="946637" h="289115" extrusionOk="0">
                  <a:moveTo>
                    <a:pt x="0" y="0"/>
                  </a:moveTo>
                  <a:lnTo>
                    <a:pt x="946637" y="0"/>
                  </a:lnTo>
                  <a:lnTo>
                    <a:pt x="946637" y="289115"/>
                  </a:lnTo>
                  <a:lnTo>
                    <a:pt x="0" y="289115"/>
                  </a:lnTo>
                  <a:close/>
                </a:path>
              </a:pathLst>
            </a:custGeom>
            <a:solidFill>
              <a:srgbClr val="4EB11E"/>
            </a:solidFill>
            <a:ln>
              <a:noFill/>
            </a:ln>
          </p:spPr>
        </p:sp>
        <p:sp>
          <p:nvSpPr>
            <p:cNvPr id="239" name="Google Shape;239;p9"/>
            <p:cNvSpPr txBox="1"/>
            <p:nvPr/>
          </p:nvSpPr>
          <p:spPr>
            <a:xfrm>
              <a:off x="0" y="-38100"/>
              <a:ext cx="946637" cy="32721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40" name="Google Shape;240;p9"/>
          <p:cNvSpPr/>
          <p:nvPr/>
        </p:nvSpPr>
        <p:spPr>
          <a:xfrm>
            <a:off x="0" y="6415381"/>
            <a:ext cx="18288000" cy="3871619"/>
          </a:xfrm>
          <a:custGeom>
            <a:avLst/>
            <a:gdLst/>
            <a:ahLst/>
            <a:cxnLst/>
            <a:rect l="l" t="t" r="r" b="b"/>
            <a:pathLst>
              <a:path w="2833290" h="599815" extrusionOk="0">
                <a:moveTo>
                  <a:pt x="0" y="0"/>
                </a:moveTo>
                <a:lnTo>
                  <a:pt x="2833290" y="0"/>
                </a:lnTo>
                <a:lnTo>
                  <a:pt x="2833290" y="599815"/>
                </a:lnTo>
                <a:lnTo>
                  <a:pt x="0" y="599815"/>
                </a:lnTo>
                <a:close/>
              </a:path>
            </a:pathLst>
          </a:custGeom>
          <a:blipFill rotWithShape="1">
            <a:blip r:embed="rId4">
              <a:alphaModFix amt="69000"/>
            </a:blip>
            <a:stretch>
              <a:fillRect t="-71050" b="-113525"/>
            </a:stretch>
          </a:blipFill>
          <a:ln>
            <a:noFill/>
          </a:ln>
        </p:spPr>
      </p:sp>
      <p:grpSp>
        <p:nvGrpSpPr>
          <p:cNvPr id="241" name="Google Shape;241;p9"/>
          <p:cNvGrpSpPr/>
          <p:nvPr/>
        </p:nvGrpSpPr>
        <p:grpSpPr>
          <a:xfrm>
            <a:off x="14689143" y="2038075"/>
            <a:ext cx="3594263" cy="1242393"/>
            <a:chOff x="0" y="-38100"/>
            <a:chExt cx="946637" cy="327215"/>
          </a:xfrm>
        </p:grpSpPr>
        <p:sp>
          <p:nvSpPr>
            <p:cNvPr id="242" name="Google Shape;242;p9"/>
            <p:cNvSpPr/>
            <p:nvPr/>
          </p:nvSpPr>
          <p:spPr>
            <a:xfrm>
              <a:off x="0" y="0"/>
              <a:ext cx="946637" cy="289115"/>
            </a:xfrm>
            <a:custGeom>
              <a:avLst/>
              <a:gdLst/>
              <a:ahLst/>
              <a:cxnLst/>
              <a:rect l="l" t="t" r="r" b="b"/>
              <a:pathLst>
                <a:path w="946637" h="289115" extrusionOk="0">
                  <a:moveTo>
                    <a:pt x="0" y="0"/>
                  </a:moveTo>
                  <a:lnTo>
                    <a:pt x="946637" y="0"/>
                  </a:lnTo>
                  <a:lnTo>
                    <a:pt x="946637" y="289115"/>
                  </a:lnTo>
                  <a:lnTo>
                    <a:pt x="0" y="289115"/>
                  </a:lnTo>
                  <a:close/>
                </a:path>
              </a:pathLst>
            </a:custGeom>
            <a:solidFill>
              <a:srgbClr val="4EB11E"/>
            </a:solidFill>
            <a:ln>
              <a:noFill/>
            </a:ln>
          </p:spPr>
        </p:sp>
        <p:sp>
          <p:nvSpPr>
            <p:cNvPr id="243" name="Google Shape;243;p9"/>
            <p:cNvSpPr txBox="1"/>
            <p:nvPr/>
          </p:nvSpPr>
          <p:spPr>
            <a:xfrm>
              <a:off x="0" y="-38100"/>
              <a:ext cx="946637" cy="32721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44" name="Google Shape;244;p9"/>
          <p:cNvSpPr/>
          <p:nvPr/>
        </p:nvSpPr>
        <p:spPr>
          <a:xfrm>
            <a:off x="8383026" y="7634492"/>
            <a:ext cx="1521947" cy="1433397"/>
          </a:xfrm>
          <a:custGeom>
            <a:avLst/>
            <a:gdLst/>
            <a:ahLst/>
            <a:cxnLst/>
            <a:rect l="l" t="t" r="r" b="b"/>
            <a:pathLst>
              <a:path w="1521947" h="1433397" extrusionOk="0">
                <a:moveTo>
                  <a:pt x="0" y="0"/>
                </a:moveTo>
                <a:lnTo>
                  <a:pt x="1521948" y="0"/>
                </a:lnTo>
                <a:lnTo>
                  <a:pt x="1521948" y="1433397"/>
                </a:lnTo>
                <a:lnTo>
                  <a:pt x="0" y="1433397"/>
                </a:lnTo>
                <a:lnTo>
                  <a:pt x="0" y="0"/>
                </a:lnTo>
                <a:close/>
              </a:path>
            </a:pathLst>
          </a:custGeom>
          <a:blipFill rotWithShape="1">
            <a:blip r:embed="rId5">
              <a:alphaModFix amt="17000"/>
            </a:blip>
            <a:stretch>
              <a:fillRect/>
            </a:stretch>
          </a:blipFill>
          <a:ln>
            <a:noFill/>
          </a:ln>
        </p:spPr>
      </p:sp>
      <p:sp>
        <p:nvSpPr>
          <p:cNvPr id="245" name="Google Shape;245;p9"/>
          <p:cNvSpPr txBox="1"/>
          <p:nvPr/>
        </p:nvSpPr>
        <p:spPr>
          <a:xfrm>
            <a:off x="9772792" y="2478921"/>
            <a:ext cx="3594263" cy="448212"/>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US" sz="2602" b="0" i="0" u="none" strike="noStrike" cap="none">
                <a:solidFill>
                  <a:srgbClr val="FFFFFF"/>
                </a:solidFill>
                <a:latin typeface="Staatliches"/>
                <a:ea typeface="Staatliches"/>
                <a:cs typeface="Staatliches"/>
                <a:sym typeface="Staatliches"/>
              </a:rPr>
              <a:t>AMBIENTAL</a:t>
            </a:r>
            <a:endParaRPr/>
          </a:p>
        </p:txBody>
      </p:sp>
      <p:sp>
        <p:nvSpPr>
          <p:cNvPr id="246" name="Google Shape;246;p9"/>
          <p:cNvSpPr txBox="1"/>
          <p:nvPr/>
        </p:nvSpPr>
        <p:spPr>
          <a:xfrm>
            <a:off x="4741857" y="735726"/>
            <a:ext cx="8804286" cy="819741"/>
          </a:xfrm>
          <a:prstGeom prst="rect">
            <a:avLst/>
          </a:prstGeom>
          <a:noFill/>
          <a:ln>
            <a:noFill/>
          </a:ln>
        </p:spPr>
        <p:txBody>
          <a:bodyPr spcFirstLastPara="1" wrap="square" lIns="0" tIns="0" rIns="0" bIns="0" anchor="t" anchorCtr="0">
            <a:spAutoFit/>
          </a:bodyPr>
          <a:lstStyle/>
          <a:p>
            <a:pPr marL="0" marR="0" lvl="0" indent="0" algn="ctr" rtl="0">
              <a:lnSpc>
                <a:spcPct val="140012"/>
              </a:lnSpc>
              <a:spcBef>
                <a:spcPts val="0"/>
              </a:spcBef>
              <a:spcAft>
                <a:spcPts val="0"/>
              </a:spcAft>
              <a:buNone/>
            </a:pPr>
            <a:r>
              <a:rPr lang="en-US" sz="4851" b="0" i="0" u="none" strike="noStrike" cap="none">
                <a:solidFill>
                  <a:srgbClr val="000000"/>
                </a:solidFill>
                <a:latin typeface="Staatliches"/>
                <a:ea typeface="Staatliches"/>
                <a:cs typeface="Staatliches"/>
                <a:sym typeface="Staatliches"/>
              </a:rPr>
              <a:t>IMPACTO DEL PROYECTO</a:t>
            </a:r>
            <a:endParaRPr/>
          </a:p>
        </p:txBody>
      </p:sp>
      <p:sp>
        <p:nvSpPr>
          <p:cNvPr id="247" name="Google Shape;247;p9"/>
          <p:cNvSpPr txBox="1"/>
          <p:nvPr/>
        </p:nvSpPr>
        <p:spPr>
          <a:xfrm>
            <a:off x="0" y="2506462"/>
            <a:ext cx="3594263" cy="448212"/>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US" sz="2602" b="0" i="0" u="none" strike="noStrike" cap="none">
                <a:solidFill>
                  <a:srgbClr val="FFFFFF"/>
                </a:solidFill>
                <a:latin typeface="Staatliches"/>
                <a:ea typeface="Staatliches"/>
                <a:cs typeface="Staatliches"/>
                <a:sym typeface="Staatliches"/>
              </a:rPr>
              <a:t>SOCIAL</a:t>
            </a:r>
            <a:endParaRPr/>
          </a:p>
        </p:txBody>
      </p:sp>
      <p:sp>
        <p:nvSpPr>
          <p:cNvPr id="248" name="Google Shape;248;p9"/>
          <p:cNvSpPr txBox="1"/>
          <p:nvPr/>
        </p:nvSpPr>
        <p:spPr>
          <a:xfrm>
            <a:off x="4741857" y="2506462"/>
            <a:ext cx="3594263" cy="448212"/>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US" sz="2602" b="0" i="0" u="none" strike="noStrike" cap="none">
                <a:solidFill>
                  <a:srgbClr val="FFFFFF"/>
                </a:solidFill>
                <a:latin typeface="Staatliches"/>
                <a:ea typeface="Staatliches"/>
                <a:cs typeface="Staatliches"/>
                <a:sym typeface="Staatliches"/>
              </a:rPr>
              <a:t>ECONÓMICO</a:t>
            </a:r>
            <a:endParaRPr/>
          </a:p>
        </p:txBody>
      </p:sp>
      <p:sp>
        <p:nvSpPr>
          <p:cNvPr id="249" name="Google Shape;249;p9"/>
          <p:cNvSpPr txBox="1"/>
          <p:nvPr/>
        </p:nvSpPr>
        <p:spPr>
          <a:xfrm>
            <a:off x="14689143" y="2506462"/>
            <a:ext cx="3594263" cy="448212"/>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US" sz="2602" b="0" i="0" u="none" strike="noStrike" cap="none">
                <a:solidFill>
                  <a:srgbClr val="FFFFFF"/>
                </a:solidFill>
                <a:latin typeface="Staatliches"/>
                <a:ea typeface="Staatliches"/>
                <a:cs typeface="Staatliches"/>
                <a:sym typeface="Staatliches"/>
              </a:rPr>
              <a:t>TECNOLÓGICO</a:t>
            </a:r>
            <a:endParaRPr/>
          </a:p>
        </p:txBody>
      </p:sp>
      <p:sp>
        <p:nvSpPr>
          <p:cNvPr id="250" name="Google Shape;250;p9"/>
          <p:cNvSpPr txBox="1"/>
          <p:nvPr/>
        </p:nvSpPr>
        <p:spPr>
          <a:xfrm>
            <a:off x="0" y="3449946"/>
            <a:ext cx="3594263" cy="2714589"/>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US" sz="2100" b="0" i="0" u="none" strike="noStrike" cap="none" dirty="0" err="1">
                <a:solidFill>
                  <a:srgbClr val="000000"/>
                </a:solidFill>
                <a:latin typeface="Arial"/>
                <a:ea typeface="Arial"/>
                <a:cs typeface="Arial"/>
                <a:sym typeface="Arial"/>
              </a:rPr>
              <a:t>Facilita</a:t>
            </a:r>
            <a:r>
              <a:rPr lang="en-US" sz="2100" b="0" i="0" u="none" strike="noStrike" cap="none" dirty="0">
                <a:solidFill>
                  <a:srgbClr val="000000"/>
                </a:solidFill>
                <a:latin typeface="Arial"/>
                <a:ea typeface="Arial"/>
                <a:cs typeface="Arial"/>
                <a:sym typeface="Arial"/>
              </a:rPr>
              <a:t> la </a:t>
            </a:r>
            <a:r>
              <a:rPr lang="en-US" sz="2100" b="0" i="0" u="none" strike="noStrike" cap="none" dirty="0" err="1">
                <a:solidFill>
                  <a:srgbClr val="000000"/>
                </a:solidFill>
                <a:latin typeface="Arial"/>
                <a:ea typeface="Arial"/>
                <a:cs typeface="Arial"/>
                <a:sym typeface="Arial"/>
              </a:rPr>
              <a:t>conexión</a:t>
            </a:r>
            <a:r>
              <a:rPr lang="en-US" sz="2100" b="0" i="0" u="none" strike="noStrike" cap="none" dirty="0">
                <a:solidFill>
                  <a:srgbClr val="000000"/>
                </a:solidFill>
                <a:latin typeface="Arial"/>
                <a:ea typeface="Arial"/>
                <a:cs typeface="Arial"/>
                <a:sym typeface="Arial"/>
              </a:rPr>
              <a:t> entre </a:t>
            </a:r>
            <a:r>
              <a:rPr lang="en-US" sz="2100" b="0" i="0" u="none" strike="noStrike" cap="none" dirty="0" err="1">
                <a:solidFill>
                  <a:srgbClr val="000000"/>
                </a:solidFill>
                <a:latin typeface="Arial"/>
                <a:ea typeface="Arial"/>
                <a:cs typeface="Arial"/>
                <a:sym typeface="Arial"/>
              </a:rPr>
              <a:t>productores</a:t>
            </a:r>
            <a:r>
              <a:rPr lang="en-US" sz="2100" b="0" i="0" u="none" strike="noStrike" cap="none" dirty="0">
                <a:solidFill>
                  <a:srgbClr val="000000"/>
                </a:solidFill>
                <a:latin typeface="Arial"/>
                <a:ea typeface="Arial"/>
                <a:cs typeface="Arial"/>
                <a:sym typeface="Arial"/>
              </a:rPr>
              <a:t> y </a:t>
            </a:r>
            <a:r>
              <a:rPr lang="en-US" sz="2100" b="0" i="0" u="none" strike="noStrike" cap="none" dirty="0" err="1">
                <a:solidFill>
                  <a:srgbClr val="000000"/>
                </a:solidFill>
                <a:latin typeface="Arial"/>
                <a:ea typeface="Arial"/>
                <a:cs typeface="Arial"/>
                <a:sym typeface="Arial"/>
              </a:rPr>
              <a:t>compradores</a:t>
            </a:r>
            <a:r>
              <a:rPr lang="en-US" sz="2100" b="0" i="0" u="none" strike="noStrike" cap="none" dirty="0">
                <a:solidFill>
                  <a:srgbClr val="000000"/>
                </a:solidFill>
                <a:latin typeface="Arial"/>
                <a:ea typeface="Arial"/>
                <a:cs typeface="Arial"/>
                <a:sym typeface="Arial"/>
              </a:rPr>
              <a:t>, </a:t>
            </a:r>
            <a:r>
              <a:rPr lang="en-US" sz="2100" b="0" i="0" u="none" strike="noStrike" cap="none" dirty="0" err="1">
                <a:solidFill>
                  <a:srgbClr val="000000"/>
                </a:solidFill>
                <a:latin typeface="Arial"/>
                <a:ea typeface="Arial"/>
                <a:cs typeface="Arial"/>
                <a:sym typeface="Arial"/>
              </a:rPr>
              <a:t>promoviendo</a:t>
            </a:r>
            <a:r>
              <a:rPr lang="en-US" sz="2100" b="0" i="0" u="none" strike="noStrike" cap="none" dirty="0">
                <a:solidFill>
                  <a:srgbClr val="000000"/>
                </a:solidFill>
                <a:latin typeface="Arial"/>
                <a:ea typeface="Arial"/>
                <a:cs typeface="Arial"/>
                <a:sym typeface="Arial"/>
              </a:rPr>
              <a:t> </a:t>
            </a:r>
            <a:r>
              <a:rPr lang="en-US" sz="2100" b="0" i="0" u="none" strike="noStrike" cap="none" dirty="0" err="1">
                <a:solidFill>
                  <a:srgbClr val="000000"/>
                </a:solidFill>
                <a:latin typeface="Arial"/>
                <a:ea typeface="Arial"/>
                <a:cs typeface="Arial"/>
                <a:sym typeface="Arial"/>
              </a:rPr>
              <a:t>el</a:t>
            </a:r>
            <a:r>
              <a:rPr lang="en-US" sz="2100" b="0" i="0" u="none" strike="noStrike" cap="none" dirty="0">
                <a:solidFill>
                  <a:srgbClr val="000000"/>
                </a:solidFill>
                <a:latin typeface="Arial"/>
                <a:ea typeface="Arial"/>
                <a:cs typeface="Arial"/>
                <a:sym typeface="Arial"/>
              </a:rPr>
              <a:t> </a:t>
            </a:r>
            <a:r>
              <a:rPr lang="en-US" sz="2100" b="0" i="0" u="none" strike="noStrike" cap="none" dirty="0" err="1">
                <a:solidFill>
                  <a:srgbClr val="000000"/>
                </a:solidFill>
                <a:latin typeface="Arial"/>
                <a:ea typeface="Arial"/>
                <a:cs typeface="Arial"/>
                <a:sym typeface="Arial"/>
              </a:rPr>
              <a:t>comercio</a:t>
            </a:r>
            <a:r>
              <a:rPr lang="en-US" sz="2100" b="0" i="0" u="none" strike="noStrike" cap="none" dirty="0">
                <a:solidFill>
                  <a:srgbClr val="000000"/>
                </a:solidFill>
                <a:latin typeface="Arial"/>
                <a:ea typeface="Arial"/>
                <a:cs typeface="Arial"/>
                <a:sym typeface="Arial"/>
              </a:rPr>
              <a:t> </a:t>
            </a:r>
            <a:r>
              <a:rPr lang="en-US" sz="2100" b="0" i="0" u="none" strike="noStrike" cap="none" dirty="0" err="1">
                <a:solidFill>
                  <a:srgbClr val="000000"/>
                </a:solidFill>
                <a:latin typeface="Arial"/>
                <a:ea typeface="Arial"/>
                <a:cs typeface="Arial"/>
                <a:sym typeface="Arial"/>
              </a:rPr>
              <a:t>justo</a:t>
            </a:r>
            <a:r>
              <a:rPr lang="en-US" sz="2100" b="0" i="0" u="none" strike="noStrike" cap="none" dirty="0">
                <a:solidFill>
                  <a:srgbClr val="000000"/>
                </a:solidFill>
                <a:latin typeface="Arial"/>
                <a:ea typeface="Arial"/>
                <a:cs typeface="Arial"/>
                <a:sym typeface="Arial"/>
              </a:rPr>
              <a:t> y </a:t>
            </a:r>
            <a:r>
              <a:rPr lang="en-US" sz="2100" b="0" i="0" u="none" strike="noStrike" cap="none" dirty="0" err="1">
                <a:solidFill>
                  <a:srgbClr val="000000"/>
                </a:solidFill>
                <a:latin typeface="Arial"/>
                <a:ea typeface="Arial"/>
                <a:cs typeface="Arial"/>
                <a:sym typeface="Arial"/>
              </a:rPr>
              <a:t>fortaleciendo</a:t>
            </a:r>
            <a:r>
              <a:rPr lang="en-US" sz="2100" b="0" i="0" u="none" strike="noStrike" cap="none" dirty="0">
                <a:solidFill>
                  <a:srgbClr val="000000"/>
                </a:solidFill>
                <a:latin typeface="Arial"/>
                <a:ea typeface="Arial"/>
                <a:cs typeface="Arial"/>
                <a:sym typeface="Arial"/>
              </a:rPr>
              <a:t> </a:t>
            </a:r>
            <a:r>
              <a:rPr lang="en-US" sz="2100" b="0" i="0" u="none" strike="noStrike" cap="none" dirty="0" err="1">
                <a:solidFill>
                  <a:srgbClr val="000000"/>
                </a:solidFill>
                <a:latin typeface="Arial"/>
                <a:ea typeface="Arial"/>
                <a:cs typeface="Arial"/>
                <a:sym typeface="Arial"/>
              </a:rPr>
              <a:t>el</a:t>
            </a:r>
            <a:r>
              <a:rPr lang="en-US" sz="2100" b="0" i="0" u="none" strike="noStrike" cap="none" dirty="0">
                <a:solidFill>
                  <a:srgbClr val="000000"/>
                </a:solidFill>
                <a:latin typeface="Arial"/>
                <a:ea typeface="Arial"/>
                <a:cs typeface="Arial"/>
                <a:sym typeface="Arial"/>
              </a:rPr>
              <a:t> sector </a:t>
            </a:r>
            <a:r>
              <a:rPr lang="en-US" sz="2100" b="0" i="0" u="none" strike="noStrike" cap="none" dirty="0" err="1">
                <a:solidFill>
                  <a:srgbClr val="000000"/>
                </a:solidFill>
                <a:latin typeface="Arial"/>
                <a:ea typeface="Arial"/>
                <a:cs typeface="Arial"/>
                <a:sym typeface="Arial"/>
              </a:rPr>
              <a:t>ganadero</a:t>
            </a:r>
            <a:r>
              <a:rPr lang="en-US" sz="2100" b="0" i="0" u="none" strike="noStrike" cap="none" dirty="0">
                <a:solidFill>
                  <a:srgbClr val="000000"/>
                </a:solidFill>
                <a:latin typeface="Arial"/>
                <a:ea typeface="Arial"/>
                <a:cs typeface="Arial"/>
                <a:sym typeface="Arial"/>
              </a:rPr>
              <a:t> a </a:t>
            </a:r>
            <a:r>
              <a:rPr lang="en-US" sz="2100" b="0" i="0" u="none" strike="noStrike" cap="none" dirty="0" err="1">
                <a:solidFill>
                  <a:srgbClr val="000000"/>
                </a:solidFill>
                <a:latin typeface="Arial"/>
                <a:ea typeface="Arial"/>
                <a:cs typeface="Arial"/>
                <a:sym typeface="Arial"/>
              </a:rPr>
              <a:t>través</a:t>
            </a:r>
            <a:r>
              <a:rPr lang="en-US" sz="2100" b="0" i="0" u="none" strike="noStrike" cap="none" dirty="0">
                <a:solidFill>
                  <a:srgbClr val="000000"/>
                </a:solidFill>
                <a:latin typeface="Arial"/>
                <a:ea typeface="Arial"/>
                <a:cs typeface="Arial"/>
                <a:sym typeface="Arial"/>
              </a:rPr>
              <a:t> de la </a:t>
            </a:r>
            <a:r>
              <a:rPr lang="en-US" sz="2100" b="0" i="0" u="none" strike="noStrike" cap="none" dirty="0" err="1">
                <a:solidFill>
                  <a:srgbClr val="000000"/>
                </a:solidFill>
                <a:latin typeface="Arial"/>
                <a:ea typeface="Arial"/>
                <a:cs typeface="Arial"/>
                <a:sym typeface="Arial"/>
              </a:rPr>
              <a:t>digitalización</a:t>
            </a:r>
            <a:endParaRPr dirty="0"/>
          </a:p>
        </p:txBody>
      </p:sp>
      <p:sp>
        <p:nvSpPr>
          <p:cNvPr id="251" name="Google Shape;251;p9"/>
          <p:cNvSpPr txBox="1"/>
          <p:nvPr/>
        </p:nvSpPr>
        <p:spPr>
          <a:xfrm>
            <a:off x="4741857" y="3449946"/>
            <a:ext cx="3594263" cy="2965435"/>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US" sz="2100" b="0" i="0" u="none" strike="noStrike" cap="none">
                <a:solidFill>
                  <a:srgbClr val="000000"/>
                </a:solidFill>
                <a:latin typeface="Arial"/>
                <a:ea typeface="Arial"/>
                <a:cs typeface="Arial"/>
                <a:sym typeface="Arial"/>
              </a:rPr>
              <a:t>Mejora la rentabilidad de los productores al optimizar la comercialización de sus productos y reducir la dependencia de intermediarios.</a:t>
            </a:r>
            <a:endParaRPr/>
          </a:p>
          <a:p>
            <a:pPr marL="0" marR="0" lvl="0" indent="0" algn="just" rtl="0">
              <a:lnSpc>
                <a:spcPct val="140000"/>
              </a:lnSpc>
              <a:spcBef>
                <a:spcPts val="0"/>
              </a:spcBef>
              <a:spcAft>
                <a:spcPts val="0"/>
              </a:spcAft>
              <a:buNone/>
            </a:pPr>
            <a:endParaRPr sz="2100" b="0" i="0" u="none" strike="noStrike" cap="none">
              <a:solidFill>
                <a:srgbClr val="000000"/>
              </a:solidFill>
              <a:latin typeface="Arial"/>
              <a:ea typeface="Arial"/>
              <a:cs typeface="Arial"/>
              <a:sym typeface="Arial"/>
            </a:endParaRPr>
          </a:p>
        </p:txBody>
      </p:sp>
      <p:sp>
        <p:nvSpPr>
          <p:cNvPr id="252" name="Google Shape;252;p9"/>
          <p:cNvSpPr txBox="1"/>
          <p:nvPr/>
        </p:nvSpPr>
        <p:spPr>
          <a:xfrm>
            <a:off x="9772792" y="3449946"/>
            <a:ext cx="3594263" cy="2594041"/>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US" sz="2100" b="0" i="0" u="none" strike="noStrike" cap="none">
                <a:solidFill>
                  <a:srgbClr val="000000"/>
                </a:solidFill>
                <a:latin typeface="Arial"/>
                <a:ea typeface="Arial"/>
                <a:cs typeface="Arial"/>
                <a:sym typeface="Arial"/>
              </a:rPr>
              <a:t>Promueve una producción y distribución más eficiente, reduciendo desperdicios y fomentando prácticas sostenibles en el sector ganadero.</a:t>
            </a:r>
            <a:endParaRPr/>
          </a:p>
          <a:p>
            <a:pPr marL="0" marR="0" lvl="0" indent="0" algn="just" rtl="0">
              <a:lnSpc>
                <a:spcPct val="140000"/>
              </a:lnSpc>
              <a:spcBef>
                <a:spcPts val="0"/>
              </a:spcBef>
              <a:spcAft>
                <a:spcPts val="0"/>
              </a:spcAft>
              <a:buNone/>
            </a:pPr>
            <a:endParaRPr sz="2100" b="0" i="0" u="none" strike="noStrike" cap="none">
              <a:solidFill>
                <a:srgbClr val="000000"/>
              </a:solidFill>
              <a:latin typeface="Arial"/>
              <a:ea typeface="Arial"/>
              <a:cs typeface="Arial"/>
              <a:sym typeface="Arial"/>
            </a:endParaRPr>
          </a:p>
        </p:txBody>
      </p:sp>
      <p:sp>
        <p:nvSpPr>
          <p:cNvPr id="253" name="Google Shape;253;p9"/>
          <p:cNvSpPr txBox="1"/>
          <p:nvPr/>
        </p:nvSpPr>
        <p:spPr>
          <a:xfrm>
            <a:off x="14510055" y="3449946"/>
            <a:ext cx="3773351" cy="2965435"/>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US" sz="2100" b="0" i="0" u="none" strike="noStrike" cap="none">
                <a:solidFill>
                  <a:srgbClr val="000000"/>
                </a:solidFill>
                <a:latin typeface="Arial"/>
                <a:ea typeface="Arial"/>
                <a:cs typeface="Arial"/>
                <a:sym typeface="Arial"/>
              </a:rPr>
              <a:t>Introduce una solución digital moderna que optimiza la gestión, promoción y comercialización de productos ganaderos, impulsando su desarrollo en la era digital.</a:t>
            </a:r>
            <a:endParaRPr/>
          </a:p>
          <a:p>
            <a:pPr marL="0" marR="0" lvl="0" indent="0" algn="just" rtl="0">
              <a:lnSpc>
                <a:spcPct val="140000"/>
              </a:lnSpc>
              <a:spcBef>
                <a:spcPts val="0"/>
              </a:spcBef>
              <a:spcAft>
                <a:spcPts val="0"/>
              </a:spcAft>
              <a:buNone/>
            </a:pPr>
            <a:endParaRPr sz="21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TotalTime>
  <Words>801</Words>
  <Application>Microsoft Office PowerPoint</Application>
  <PresentationFormat>Personalizado</PresentationFormat>
  <Paragraphs>67</Paragraphs>
  <Slides>12</Slides>
  <Notes>12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12</vt:i4>
      </vt:variant>
    </vt:vector>
  </HeadingPairs>
  <TitlesOfParts>
    <vt:vector size="17" baseType="lpstr">
      <vt:lpstr>Arial</vt:lpstr>
      <vt:lpstr>Calibri</vt:lpstr>
      <vt:lpstr>Staatliches</vt:lpstr>
      <vt:lpstr>Open Sans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GERARDO HERNANDEZ</dc:creator>
  <cp:lastModifiedBy>SENA</cp:lastModifiedBy>
  <cp:revision>5</cp:revision>
  <dcterms:created xsi:type="dcterms:W3CDTF">2006-08-16T00:00:00Z</dcterms:created>
  <dcterms:modified xsi:type="dcterms:W3CDTF">2025-07-07T15:31:42Z</dcterms:modified>
</cp:coreProperties>
</file>